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463" r:id="rId3"/>
    <p:sldId id="417" r:id="rId4"/>
    <p:sldId id="427" r:id="rId5"/>
    <p:sldId id="468" r:id="rId6"/>
    <p:sldId id="419" r:id="rId7"/>
    <p:sldId id="405" r:id="rId8"/>
    <p:sldId id="469" r:id="rId9"/>
    <p:sldId id="406" r:id="rId10"/>
    <p:sldId id="429" r:id="rId11"/>
    <p:sldId id="445" r:id="rId12"/>
    <p:sldId id="446" r:id="rId13"/>
    <p:sldId id="447" r:id="rId14"/>
    <p:sldId id="470" r:id="rId15"/>
    <p:sldId id="423" r:id="rId16"/>
    <p:sldId id="413" r:id="rId17"/>
    <p:sldId id="441" r:id="rId18"/>
    <p:sldId id="304" r:id="rId19"/>
    <p:sldId id="262" r:id="rId20"/>
    <p:sldId id="412" r:id="rId21"/>
    <p:sldId id="337" r:id="rId22"/>
    <p:sldId id="260" r:id="rId23"/>
    <p:sldId id="338" r:id="rId24"/>
    <p:sldId id="344" r:id="rId25"/>
    <p:sldId id="342" r:id="rId26"/>
    <p:sldId id="428" r:id="rId27"/>
    <p:sldId id="478" r:id="rId28"/>
    <p:sldId id="460" r:id="rId29"/>
    <p:sldId id="449" r:id="rId30"/>
    <p:sldId id="448" r:id="rId31"/>
    <p:sldId id="464" r:id="rId32"/>
    <p:sldId id="471" r:id="rId33"/>
    <p:sldId id="436" r:id="rId34"/>
    <p:sldId id="450" r:id="rId35"/>
    <p:sldId id="442" r:id="rId36"/>
    <p:sldId id="443" r:id="rId37"/>
    <p:sldId id="444" r:id="rId38"/>
    <p:sldId id="355" r:id="rId39"/>
    <p:sldId id="411" r:id="rId40"/>
    <p:sldId id="466" r:id="rId41"/>
    <p:sldId id="465" r:id="rId42"/>
    <p:sldId id="473" r:id="rId43"/>
    <p:sldId id="467" r:id="rId44"/>
    <p:sldId id="476" r:id="rId45"/>
    <p:sldId id="479" r:id="rId46"/>
    <p:sldId id="472" r:id="rId47"/>
    <p:sldId id="451" r:id="rId48"/>
    <p:sldId id="316" r:id="rId49"/>
    <p:sldId id="431" r:id="rId50"/>
    <p:sldId id="452" r:id="rId51"/>
    <p:sldId id="317" r:id="rId52"/>
    <p:sldId id="453" r:id="rId53"/>
    <p:sldId id="454" r:id="rId54"/>
    <p:sldId id="455" r:id="rId55"/>
    <p:sldId id="456" r:id="rId56"/>
    <p:sldId id="292" r:id="rId57"/>
    <p:sldId id="474" r:id="rId58"/>
    <p:sldId id="459" r:id="rId59"/>
    <p:sldId id="321" r:id="rId60"/>
    <p:sldId id="322" r:id="rId61"/>
    <p:sldId id="318" r:id="rId62"/>
    <p:sldId id="458" r:id="rId63"/>
    <p:sldId id="319" r:id="rId64"/>
    <p:sldId id="261" r:id="rId65"/>
    <p:sldId id="274" r:id="rId66"/>
    <p:sldId id="332" r:id="rId6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rning" id="{FD28B312-3CFF-48CE-A8CD-6501D742F05E}">
          <p14:sldIdLst>
            <p14:sldId id="256"/>
            <p14:sldId id="463"/>
            <p14:sldId id="417"/>
            <p14:sldId id="427"/>
            <p14:sldId id="468"/>
            <p14:sldId id="419"/>
            <p14:sldId id="405"/>
            <p14:sldId id="469"/>
            <p14:sldId id="406"/>
            <p14:sldId id="429"/>
            <p14:sldId id="445"/>
            <p14:sldId id="446"/>
            <p14:sldId id="447"/>
            <p14:sldId id="470"/>
            <p14:sldId id="423"/>
            <p14:sldId id="413"/>
            <p14:sldId id="441"/>
            <p14:sldId id="304"/>
            <p14:sldId id="262"/>
            <p14:sldId id="412"/>
            <p14:sldId id="337"/>
            <p14:sldId id="260"/>
            <p14:sldId id="338"/>
            <p14:sldId id="344"/>
            <p14:sldId id="342"/>
            <p14:sldId id="428"/>
            <p14:sldId id="478"/>
            <p14:sldId id="460"/>
            <p14:sldId id="449"/>
            <p14:sldId id="448"/>
            <p14:sldId id="464"/>
            <p14:sldId id="471"/>
            <p14:sldId id="436"/>
            <p14:sldId id="450"/>
            <p14:sldId id="442"/>
            <p14:sldId id="443"/>
            <p14:sldId id="444"/>
            <p14:sldId id="355"/>
            <p14:sldId id="411"/>
            <p14:sldId id="466"/>
            <p14:sldId id="465"/>
            <p14:sldId id="473"/>
            <p14:sldId id="467"/>
            <p14:sldId id="476"/>
            <p14:sldId id="479"/>
          </p14:sldIdLst>
        </p14:section>
        <p14:section name="Afternoon" id="{F20CA017-B511-4496-B482-68ED20752EF8}">
          <p14:sldIdLst>
            <p14:sldId id="472"/>
            <p14:sldId id="451"/>
            <p14:sldId id="316"/>
            <p14:sldId id="431"/>
            <p14:sldId id="452"/>
            <p14:sldId id="317"/>
            <p14:sldId id="453"/>
            <p14:sldId id="454"/>
            <p14:sldId id="455"/>
            <p14:sldId id="456"/>
            <p14:sldId id="292"/>
            <p14:sldId id="474"/>
            <p14:sldId id="459"/>
            <p14:sldId id="321"/>
            <p14:sldId id="322"/>
            <p14:sldId id="318"/>
            <p14:sldId id="458"/>
            <p14:sldId id="319"/>
            <p14:sldId id="261"/>
            <p14:sldId id="274"/>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CF58ED"/>
    <a:srgbClr val="F3DC5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81637" autoAdjust="0"/>
  </p:normalViewPr>
  <p:slideViewPr>
    <p:cSldViewPr snapToGrid="0">
      <p:cViewPr varScale="1">
        <p:scale>
          <a:sx n="104" d="100"/>
          <a:sy n="104" d="100"/>
        </p:scale>
        <p:origin x="40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83168-AB02-491D-8C6C-72C1BCCCE62E}" type="datetimeFigureOut">
              <a:rPr lang="LID4096" smtClean="0"/>
              <a:t>01/27/2023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BE879-13D8-4949-BD11-010E8C933437}" type="slidenum">
              <a:rPr lang="LID4096" smtClean="0"/>
              <a:t>‹#›</a:t>
            </a:fld>
            <a:endParaRPr lang="LID4096"/>
          </a:p>
        </p:txBody>
      </p:sp>
    </p:spTree>
    <p:extLst>
      <p:ext uri="{BB962C8B-B14F-4D97-AF65-F5344CB8AC3E}">
        <p14:creationId xmlns:p14="http://schemas.microsoft.com/office/powerpoint/2010/main" val="5144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journals.uchicago.edu/doi/pdfplus/10.1086/68544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Module: </a:t>
            </a:r>
            <a:r>
              <a:rPr lang="en-US" sz="1200" b="0" i="0" kern="1200" dirty="0">
                <a:solidFill>
                  <a:schemeClr val="tx1"/>
                </a:solidFill>
                <a:effectLst/>
                <a:latin typeface="+mn-lt"/>
                <a:ea typeface="+mn-ea"/>
                <a:cs typeface="+mn-cs"/>
              </a:rPr>
              <a:t>Modelling Species Distribution and Biodiversity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Part II: Measuring and comparing biodiversity patterns and processes</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a:t>
            </a:fld>
            <a:endParaRPr lang="LID4096"/>
          </a:p>
        </p:txBody>
      </p:sp>
    </p:spTree>
    <p:extLst>
      <p:ext uri="{BB962C8B-B14F-4D97-AF65-F5344CB8AC3E}">
        <p14:creationId xmlns:p14="http://schemas.microsoft.com/office/powerpoint/2010/main" val="162663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12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10</a:t>
            </a:fld>
            <a:endParaRPr lang="LID4096"/>
          </a:p>
        </p:txBody>
      </p:sp>
    </p:spTree>
    <p:extLst>
      <p:ext uri="{BB962C8B-B14F-4D97-AF65-F5344CB8AC3E}">
        <p14:creationId xmlns:p14="http://schemas.microsoft.com/office/powerpoint/2010/main" val="317135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terminology used in functional ecology and functional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Functional</a:t>
            </a:r>
            <a:r>
              <a:rPr lang="en-US" dirty="0"/>
              <a:t>  </a:t>
            </a:r>
            <a:r>
              <a:rPr lang="en-US" b="1" dirty="0"/>
              <a:t>diversity</a:t>
            </a:r>
            <a:r>
              <a:rPr lang="en-US" dirty="0"/>
              <a:t>, in other words, the variation of traits between organisms, can be</a:t>
            </a:r>
            <a:br>
              <a:rPr lang="en-US" dirty="0"/>
            </a:br>
            <a:r>
              <a:rPr lang="en-US" dirty="0"/>
              <a:t>used to address a great number of ecological questions.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11</a:t>
            </a:fld>
            <a:endParaRPr lang="LID4096"/>
          </a:p>
        </p:txBody>
      </p:sp>
    </p:spTree>
    <p:extLst>
      <p:ext uri="{BB962C8B-B14F-4D97-AF65-F5344CB8AC3E}">
        <p14:creationId xmlns:p14="http://schemas.microsoft.com/office/powerpoint/2010/main" val="263687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Seminal studies </a:t>
            </a:r>
          </a:p>
          <a:p>
            <a:r>
              <a:rPr lang="en-US" dirty="0"/>
              <a:t>What you find in the literature. DECADES of high DEVELOPMENT OF FD STUDIES</a:t>
            </a:r>
          </a:p>
          <a:p>
            <a:r>
              <a:rPr lang="en-US" dirty="0"/>
              <a:t>Methodological papers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12</a:t>
            </a:fld>
            <a:endParaRPr lang="LID4096"/>
          </a:p>
        </p:txBody>
      </p:sp>
    </p:spTree>
    <p:extLst>
      <p:ext uri="{BB962C8B-B14F-4D97-AF65-F5344CB8AC3E}">
        <p14:creationId xmlns:p14="http://schemas.microsoft.com/office/powerpoint/2010/main" val="334662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13</a:t>
            </a:fld>
            <a:endParaRPr lang="LID4096"/>
          </a:p>
        </p:txBody>
      </p:sp>
    </p:spTree>
    <p:extLst>
      <p:ext uri="{BB962C8B-B14F-4D97-AF65-F5344CB8AC3E}">
        <p14:creationId xmlns:p14="http://schemas.microsoft.com/office/powerpoint/2010/main" val="262481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14</a:t>
            </a:fld>
            <a:endParaRPr lang="LID4096"/>
          </a:p>
        </p:txBody>
      </p:sp>
    </p:spTree>
    <p:extLst>
      <p:ext uri="{BB962C8B-B14F-4D97-AF65-F5344CB8AC3E}">
        <p14:creationId xmlns:p14="http://schemas.microsoft.com/office/powerpoint/2010/main" val="3474787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15</a:t>
            </a:fld>
            <a:endParaRPr lang="LID4096"/>
          </a:p>
        </p:txBody>
      </p:sp>
    </p:spTree>
    <p:extLst>
      <p:ext uri="{BB962C8B-B14F-4D97-AF65-F5344CB8AC3E}">
        <p14:creationId xmlns:p14="http://schemas.microsoft.com/office/powerpoint/2010/main" val="47735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mn-ea"/>
                <a:cs typeface="+mn-cs"/>
              </a:rPr>
              <a:t>How did ecologists and biologists start thinking about functional diversity?</a:t>
            </a:r>
          </a:p>
          <a:p>
            <a:r>
              <a:rPr lang="en-US" sz="1200" b="0" i="0" kern="1200" noProof="0" dirty="0">
                <a:solidFill>
                  <a:schemeClr val="tx1"/>
                </a:solidFill>
                <a:effectLst/>
                <a:latin typeface="+mn-lt"/>
                <a:ea typeface="+mn-ea"/>
                <a:cs typeface="+mn-cs"/>
              </a:rPr>
              <a:t>E.g., </a:t>
            </a:r>
            <a:r>
              <a:rPr lang="en-US" sz="1200" b="0" i="0" kern="1200" noProof="0" dirty="0" err="1">
                <a:solidFill>
                  <a:schemeClr val="tx1"/>
                </a:solidFill>
                <a:effectLst/>
                <a:latin typeface="+mn-lt"/>
                <a:ea typeface="+mn-ea"/>
                <a:cs typeface="+mn-cs"/>
              </a:rPr>
              <a:t>german</a:t>
            </a:r>
            <a:r>
              <a:rPr lang="en-US" sz="1200" b="0" i="0" kern="1200" noProof="0" dirty="0">
                <a:solidFill>
                  <a:schemeClr val="tx1"/>
                </a:solidFill>
                <a:effectLst/>
                <a:latin typeface="+mn-lt"/>
                <a:ea typeface="+mn-ea"/>
                <a:cs typeface="+mn-cs"/>
              </a:rPr>
              <a:t> botanist Andreas </a:t>
            </a:r>
            <a:r>
              <a:rPr lang="en-US" sz="1200" b="0" i="0" kern="1200" noProof="0" dirty="0" err="1">
                <a:solidFill>
                  <a:schemeClr val="tx1"/>
                </a:solidFill>
                <a:effectLst/>
                <a:latin typeface="+mn-lt"/>
                <a:ea typeface="+mn-ea"/>
                <a:cs typeface="+mn-cs"/>
              </a:rPr>
              <a:t>Schimper</a:t>
            </a:r>
            <a:r>
              <a:rPr lang="en-US" sz="1200" b="0" i="0" kern="1200" noProof="0" dirty="0">
                <a:solidFill>
                  <a:schemeClr val="tx1"/>
                </a:solidFill>
                <a:effectLst/>
                <a:latin typeface="+mn-lt"/>
                <a:ea typeface="+mn-ea"/>
                <a:cs typeface="+mn-cs"/>
              </a:rPr>
              <a:t> </a:t>
            </a:r>
            <a:r>
              <a:rPr lang="de-DE" sz="1200" b="0" i="0" kern="1200" dirty="0">
                <a:solidFill>
                  <a:schemeClr val="tx1"/>
                </a:solidFill>
                <a:effectLst/>
                <a:latin typeface="+mn-lt"/>
                <a:ea typeface="+mn-ea"/>
                <a:cs typeface="+mn-cs"/>
              </a:rPr>
              <a:t>(Pflanzengeographie auf Physiologischer Grundlage 1898). </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his world, some plant species are more successful in different parts of the landscape, and this is because they have different quantitative characteristics, such as </a:t>
            </a:r>
            <a:r>
              <a:rPr lang="en-US" b="1" dirty="0"/>
              <a:t>leaf nitrogen concentrations, rooting depths, wood densities, leaf sizes and canopy heights</a:t>
            </a:r>
            <a:r>
              <a:rPr lang="en-US" dirty="0"/>
              <a:t>. </a:t>
            </a:r>
            <a:r>
              <a:rPr lang="en-US" dirty="0" err="1"/>
              <a:t>Schimper</a:t>
            </a:r>
            <a:r>
              <a:rPr lang="en-US" dirty="0"/>
              <a:t> world is set in real physical geography, along gradients of rainfall, temperature, and geomorphology.</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stems, canopy architecture, foliage are so influential in terrestrial ecosystems that </a:t>
            </a:r>
            <a:r>
              <a:rPr lang="en-US" dirty="0" err="1"/>
              <a:t>Schimper</a:t>
            </a:r>
            <a:r>
              <a:rPr lang="en-US" dirty="0"/>
              <a:t> world should be important for any ecologist.</a:t>
            </a:r>
            <a:endParaRPr lang="LID4096" dirty="0"/>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16</a:t>
            </a:fld>
            <a:endParaRPr lang="LID4096"/>
          </a:p>
        </p:txBody>
      </p:sp>
    </p:spTree>
    <p:extLst>
      <p:ext uri="{BB962C8B-B14F-4D97-AF65-F5344CB8AC3E}">
        <p14:creationId xmlns:p14="http://schemas.microsoft.com/office/powerpoint/2010/main" val="239150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17</a:t>
            </a:fld>
            <a:endParaRPr lang="LID4096"/>
          </a:p>
        </p:txBody>
      </p:sp>
    </p:spTree>
    <p:extLst>
      <p:ext uri="{BB962C8B-B14F-4D97-AF65-F5344CB8AC3E}">
        <p14:creationId xmlns:p14="http://schemas.microsoft.com/office/powerpoint/2010/main" val="190260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Examples of traits that we can measure in functional ecology.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Functional traits allow to score species along a continuum of similarity/dissimilarity.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Some species share functional traits (they are the same size, eat the same thing, etc.) and thus are more similar than others that do not.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Now, if we apply functional traits to the above example, we might find the dissimilarity among species looks more like this for the two communities:</a:t>
            </a:r>
            <a:endParaRPr lang="LID4096" dirty="0"/>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18</a:t>
            </a:fld>
            <a:endParaRPr lang="LID4096"/>
          </a:p>
        </p:txBody>
      </p:sp>
    </p:spTree>
    <p:extLst>
      <p:ext uri="{BB962C8B-B14F-4D97-AF65-F5344CB8AC3E}">
        <p14:creationId xmlns:p14="http://schemas.microsoft.com/office/powerpoint/2010/main" val="385186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Specific leaf area (SLA; leaf area/leaf mass) important trait. SLA determines how much new leaf area to deploy for each unit of biomass produced. </a:t>
            </a:r>
          </a:p>
          <a:p>
            <a:r>
              <a:rPr lang="en-US" sz="1200" b="0" i="0" kern="1200" dirty="0">
                <a:solidFill>
                  <a:schemeClr val="tx1"/>
                </a:solidFill>
                <a:effectLst/>
                <a:latin typeface="+mn-lt"/>
                <a:ea typeface="+mn-ea"/>
                <a:cs typeface="+mn-cs"/>
              </a:rPr>
              <a:t>Under elevated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any storage of the extra carbohydrate in the leaves or any reallocation of biomass to thicker leaves would tend to increase leaf mass more than leaf area, thereby decreasing SLA.</a:t>
            </a:r>
          </a:p>
          <a:p>
            <a:r>
              <a:rPr lang="en-US" sz="1200" b="0" i="0" kern="1200" dirty="0">
                <a:solidFill>
                  <a:schemeClr val="tx1"/>
                </a:solidFill>
                <a:effectLst/>
                <a:latin typeface="+mn-lt"/>
                <a:ea typeface="+mn-ea"/>
                <a:cs typeface="+mn-cs"/>
              </a:rPr>
              <a:t>MORE MASS THAN AREA = low SLA</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Garnier, E., </a:t>
            </a:r>
            <a:r>
              <a:rPr lang="en-US" sz="1200" b="0" i="0" kern="1200" dirty="0" err="1">
                <a:solidFill>
                  <a:schemeClr val="tx1"/>
                </a:solidFill>
                <a:effectLst/>
                <a:latin typeface="+mn-lt"/>
                <a:ea typeface="+mn-ea"/>
                <a:cs typeface="+mn-cs"/>
              </a:rPr>
              <a:t>Navas</a:t>
            </a:r>
            <a:r>
              <a:rPr lang="en-US" sz="1200" b="0" i="0" kern="1200" dirty="0">
                <a:solidFill>
                  <a:schemeClr val="tx1"/>
                </a:solidFill>
                <a:effectLst/>
                <a:latin typeface="+mn-lt"/>
                <a:ea typeface="+mn-ea"/>
                <a:cs typeface="+mn-cs"/>
              </a:rPr>
              <a:t>, M. L., &amp; </a:t>
            </a:r>
            <a:r>
              <a:rPr lang="en-US" sz="1200" b="0" i="0" kern="1200" dirty="0" err="1">
                <a:solidFill>
                  <a:schemeClr val="tx1"/>
                </a:solidFill>
                <a:effectLst/>
                <a:latin typeface="+mn-lt"/>
                <a:ea typeface="+mn-ea"/>
                <a:cs typeface="+mn-cs"/>
              </a:rPr>
              <a:t>Grigulis</a:t>
            </a:r>
            <a:r>
              <a:rPr lang="en-US" sz="1200" b="0" i="0" kern="1200" dirty="0">
                <a:solidFill>
                  <a:schemeClr val="tx1"/>
                </a:solidFill>
                <a:effectLst/>
                <a:latin typeface="+mn-lt"/>
                <a:ea typeface="+mn-ea"/>
                <a:cs typeface="+mn-cs"/>
              </a:rPr>
              <a:t>, K. (2016). </a:t>
            </a:r>
            <a:r>
              <a:rPr lang="en-US" sz="1200" b="0" i="1" kern="1200" dirty="0">
                <a:solidFill>
                  <a:schemeClr val="tx1"/>
                </a:solidFill>
                <a:effectLst/>
                <a:latin typeface="+mn-lt"/>
                <a:ea typeface="+mn-ea"/>
                <a:cs typeface="+mn-cs"/>
              </a:rPr>
              <a:t>Plant functional diversity: organism traits, community structure, and ecosystem properties</a:t>
            </a:r>
            <a:r>
              <a:rPr lang="en-US" sz="1200" b="0" i="0" kern="1200" dirty="0">
                <a:solidFill>
                  <a:schemeClr val="tx1"/>
                </a:solidFill>
                <a:effectLst/>
                <a:latin typeface="+mn-lt"/>
                <a:ea typeface="+mn-ea"/>
                <a:cs typeface="+mn-cs"/>
              </a:rPr>
              <a:t>. Oxford University Press.</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19</a:t>
            </a:fld>
            <a:endParaRPr lang="LID4096"/>
          </a:p>
        </p:txBody>
      </p:sp>
    </p:spTree>
    <p:extLst>
      <p:ext uri="{BB962C8B-B14F-4D97-AF65-F5344CB8AC3E}">
        <p14:creationId xmlns:p14="http://schemas.microsoft.com/office/powerpoint/2010/main" val="276533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a:t>
            </a:fld>
            <a:endParaRPr lang="LID4096"/>
          </a:p>
        </p:txBody>
      </p:sp>
    </p:spTree>
    <p:extLst>
      <p:ext uri="{BB962C8B-B14F-4D97-AF65-F5344CB8AC3E}">
        <p14:creationId xmlns:p14="http://schemas.microsoft.com/office/powerpoint/2010/main" val="271458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Understand how systems around the world, regardless of their unique compositions, operate</a:t>
            </a:r>
          </a:p>
          <a:p>
            <a:pPr marL="171450" indent="-171450">
              <a:buFontTx/>
              <a:buChar char="-"/>
            </a:pPr>
            <a:r>
              <a:rPr lang="en-US" noProof="0" dirty="0"/>
              <a:t>We want to know how climate, across the globe, affects which species are and are not able to establish.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Such analysis compares the species traits and not only species identities. (</a:t>
            </a:r>
            <a:r>
              <a:rPr lang="en-US" sz="1200" kern="1200" dirty="0" err="1">
                <a:solidFill>
                  <a:schemeClr val="tx1"/>
                </a:solidFill>
                <a:effectLst/>
                <a:latin typeface="+mn-lt"/>
                <a:ea typeface="+mn-ea"/>
                <a:cs typeface="+mn-cs"/>
              </a:rPr>
              <a:t>Keddy</a:t>
            </a:r>
            <a:r>
              <a:rPr lang="en-US" sz="1200" kern="1200" dirty="0">
                <a:solidFill>
                  <a:schemeClr val="tx1"/>
                </a:solidFill>
                <a:effectLst/>
                <a:latin typeface="+mn-lt"/>
                <a:ea typeface="+mn-ea"/>
                <a:cs typeface="+mn-cs"/>
              </a:rPr>
              <a:t>, P. A. (1992). A pragmatic approach to functional ecology. Functional Ecology, 6(6), 621-626). </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20</a:t>
            </a:fld>
            <a:endParaRPr lang="LID4096"/>
          </a:p>
        </p:txBody>
      </p:sp>
    </p:spTree>
    <p:extLst>
      <p:ext uri="{BB962C8B-B14F-4D97-AF65-F5344CB8AC3E}">
        <p14:creationId xmlns:p14="http://schemas.microsoft.com/office/powerpoint/2010/main" val="321894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271541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Coordinated variation in traits </a:t>
            </a:r>
            <a:r>
              <a:rPr lang="en-US" dirty="0"/>
              <a:t>result in specific plant strategies. </a:t>
            </a:r>
          </a:p>
          <a:p>
            <a:r>
              <a:rPr lang="en-US" dirty="0"/>
              <a:t>The most studied strategy is that of the </a:t>
            </a:r>
            <a:r>
              <a:rPr lang="en-US" b="1" dirty="0"/>
              <a:t>leaf economic spectrum </a:t>
            </a:r>
            <a:r>
              <a:rPr lang="en-US" dirty="0"/>
              <a:t>which demonstrates that species adopt either “fast” or “slow” strategies related to resource acquisition. </a:t>
            </a:r>
          </a:p>
          <a:p>
            <a:endParaRPr lang="en-US" dirty="0"/>
          </a:p>
          <a:p>
            <a:r>
              <a:rPr lang="en-US" dirty="0"/>
              <a:t>”Fast” species would have high N concentrations and </a:t>
            </a:r>
            <a:r>
              <a:rPr lang="en-US" b="1" dirty="0"/>
              <a:t>high specific leaf area. </a:t>
            </a:r>
            <a:r>
              <a:rPr lang="en-US" dirty="0"/>
              <a:t>These traits or characteristics allow it to grow quickly. However, the leaves these species produce are not tolerant to stress and have short longevity. On the other side of this LES are slow species with </a:t>
            </a:r>
            <a:r>
              <a:rPr lang="en-US" b="1" dirty="0"/>
              <a:t>high-density tissues and long leaf lifespans </a:t>
            </a:r>
            <a:r>
              <a:rPr lang="en-US" dirty="0"/>
              <a:t>– these are often species more capable of </a:t>
            </a:r>
            <a:r>
              <a:rPr lang="en-US" b="1" dirty="0"/>
              <a:t>withstanding stress</a:t>
            </a:r>
            <a:r>
              <a:rPr lang="en-US" dirty="0"/>
              <a:t>. </a:t>
            </a:r>
          </a:p>
          <a:p>
            <a:endParaRPr lang="en-US" dirty="0"/>
          </a:p>
          <a:p>
            <a:r>
              <a:rPr lang="en-US" dirty="0"/>
              <a:t>Flimsy – lettuce/dandelion, resistant – pine trees, trees, shrubs </a:t>
            </a:r>
          </a:p>
          <a:p>
            <a:endParaRPr lang="en-US" dirty="0"/>
          </a:p>
          <a:p>
            <a:r>
              <a:rPr lang="en-US" b="1" dirty="0"/>
              <a:t>Recently root traits </a:t>
            </a:r>
            <a:r>
              <a:rPr lang="en-US" dirty="0"/>
              <a:t>have been incorporated into this framework with two dominant axes of variation: one related to the “fast-slow” spectrum in leaves with some plants optimizing rapid resource acquisition and others optimizing root longevity and another related to collaboration with mycorrhizal partners. </a:t>
            </a:r>
          </a:p>
          <a:p>
            <a:endParaRPr lang="en-US" dirty="0"/>
          </a:p>
          <a:p>
            <a:r>
              <a:rPr lang="en-US" dirty="0"/>
              <a:t>In addition, “size” axes exists above and below ground under which plants are either short or tall and have either shallow or deep roots. However, in this study, the largest assessment of whole-plant variation to date, aboveground maximum height and belowground rooting depth were not correlated, but independent axes. </a:t>
            </a:r>
          </a:p>
          <a:p>
            <a:endParaRPr lang="en-US" dirty="0"/>
          </a:p>
          <a:p>
            <a:r>
              <a:rPr lang="en-US" dirty="0"/>
              <a:t>Tree’s tipped over after wind storm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990905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23</a:t>
            </a:fld>
            <a:endParaRPr lang="LID4096"/>
          </a:p>
        </p:txBody>
      </p:sp>
    </p:spTree>
    <p:extLst>
      <p:ext uri="{BB962C8B-B14F-4D97-AF65-F5344CB8AC3E}">
        <p14:creationId xmlns:p14="http://schemas.microsoft.com/office/powerpoint/2010/main" val="232216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Short to long roots, thick to thin leaves – are related to mortality or death.   </a:t>
            </a:r>
            <a:endParaRPr lang="LID4096" sz="1100" dirty="0"/>
          </a:p>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24</a:t>
            </a:fld>
            <a:endParaRPr lang="LID4096"/>
          </a:p>
        </p:txBody>
      </p:sp>
    </p:spTree>
    <p:extLst>
      <p:ext uri="{BB962C8B-B14F-4D97-AF65-F5344CB8AC3E}">
        <p14:creationId xmlns:p14="http://schemas.microsoft.com/office/powerpoint/2010/main" val="382690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Community assembly process by which local communities assemble through the colonization and interaction of species from a larger, regional pool of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Within this regional pool, the composition of species may be shaped by a combination of deterministic processes, such as competition or environmental filtering, or stochastic processes such as ecological drift.</a:t>
            </a:r>
            <a:endParaRPr lang="de-DE" sz="1100" dirty="0"/>
          </a:p>
          <a:p>
            <a:r>
              <a:rPr lang="en-US" sz="1100" dirty="0"/>
              <a:t>Conceptual model of community assembly in terms of species functional traits (phenotypes). </a:t>
            </a:r>
          </a:p>
          <a:p>
            <a:endParaRPr lang="en-US" sz="1100" dirty="0"/>
          </a:p>
          <a:p>
            <a:r>
              <a:rPr lang="en-US" sz="1100" dirty="0"/>
              <a:t>A local community in relation to the species pool of potential colonists. </a:t>
            </a:r>
            <a:r>
              <a:rPr lang="en-US" sz="1100" b="1" dirty="0"/>
              <a:t>Habitat filtering is often hypothesized to limit the range of traits </a:t>
            </a:r>
            <a:r>
              <a:rPr lang="en-US" sz="1100" dirty="0"/>
              <a:t>that can successfully survive and establish at a site, as well as sometimes shifting the mean value relative to the species pool. </a:t>
            </a:r>
          </a:p>
          <a:p>
            <a:endParaRPr lang="en-US" sz="1100" b="1" dirty="0"/>
          </a:p>
          <a:p>
            <a:r>
              <a:rPr lang="en-US" sz="1100" b="1" dirty="0"/>
              <a:t>Competition</a:t>
            </a:r>
            <a:r>
              <a:rPr lang="en-US" sz="1100" dirty="0"/>
              <a:t>, predicted to favor the coexistence of species that differed in resource use or requirements, reflected here in their functional traits. In the example here, </a:t>
            </a:r>
            <a:r>
              <a:rPr lang="en-US" sz="1100" b="1" dirty="0"/>
              <a:t>competitive exclusion leads to a local community of species with trait values that are more dissimilar </a:t>
            </a:r>
            <a:r>
              <a:rPr lang="en-US" sz="1100" dirty="0"/>
              <a:t>than species in the original species pool. Additional community assembly processes are not shown. </a:t>
            </a:r>
          </a:p>
          <a:p>
            <a:r>
              <a:rPr lang="de-DE" sz="1100" dirty="0"/>
              <a:t>	</a:t>
            </a:r>
            <a:endParaRPr lang="LID4096"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25</a:t>
            </a:fld>
            <a:endParaRPr lang="LID4096"/>
          </a:p>
        </p:txBody>
      </p:sp>
    </p:spTree>
    <p:extLst>
      <p:ext uri="{BB962C8B-B14F-4D97-AF65-F5344CB8AC3E}">
        <p14:creationId xmlns:p14="http://schemas.microsoft.com/office/powerpoint/2010/main" val="43802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Traits related to disharmony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found fern families being strongly over-represented on islands, whereas the representation of orchids is lower on the majority of islands.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Plant families with a predominantly biotic pollination syndrome were under-represented on islands relative to families with predominantly abiotic pollination. </a:t>
            </a:r>
          </a:p>
          <a:p>
            <a:r>
              <a:rPr lang="en-US" sz="1200" b="0" i="0" kern="1200" dirty="0">
                <a:solidFill>
                  <a:schemeClr val="tx1"/>
                </a:solidFill>
                <a:effectLst/>
                <a:latin typeface="+mn-lt"/>
                <a:ea typeface="+mn-ea"/>
                <a:cs typeface="+mn-cs"/>
              </a:rPr>
              <a:t>- Plant families with woody characteristics were slightly over-represented on islands. </a:t>
            </a:r>
          </a:p>
          <a:p>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26</a:t>
            </a:fld>
            <a:endParaRPr lang="LID4096"/>
          </a:p>
        </p:txBody>
      </p:sp>
    </p:spTree>
    <p:extLst>
      <p:ext uri="{BB962C8B-B14F-4D97-AF65-F5344CB8AC3E}">
        <p14:creationId xmlns:p14="http://schemas.microsoft.com/office/powerpoint/2010/main" val="3204053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Tundra is warming more rapidly than any other biome on Earth.</a:t>
            </a:r>
          </a:p>
          <a:p>
            <a:r>
              <a:rPr lang="en-US" sz="1200" b="0" i="0" kern="1200" dirty="0">
                <a:solidFill>
                  <a:schemeClr val="tx1"/>
                </a:solidFill>
                <a:effectLst/>
                <a:latin typeface="+mn-lt"/>
                <a:ea typeface="+mn-ea"/>
                <a:cs typeface="+mn-cs"/>
              </a:rPr>
              <a:t>Changes in the structure and composition of tundra ecosystems.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quantify the biome-wide relationships between </a:t>
            </a:r>
            <a:r>
              <a:rPr lang="en-US" sz="1200" b="1" i="0" kern="1200" dirty="0">
                <a:solidFill>
                  <a:schemeClr val="tx1"/>
                </a:solidFill>
                <a:effectLst/>
                <a:latin typeface="+mn-lt"/>
                <a:ea typeface="+mn-ea"/>
                <a:cs typeface="+mn-cs"/>
              </a:rPr>
              <a:t>temperature, soil moisture and traits.</a:t>
            </a:r>
          </a:p>
          <a:p>
            <a:r>
              <a:rPr lang="en-US" sz="1200" b="0" i="0" kern="1200" dirty="0">
                <a:solidFill>
                  <a:schemeClr val="tx1"/>
                </a:solidFill>
                <a:effectLst/>
                <a:latin typeface="+mn-lt"/>
                <a:ea typeface="+mn-ea"/>
                <a:cs typeface="+mn-cs"/>
              </a:rPr>
              <a:t>The two trait relationships indicate that increasing temp (aka warming) can cause shifts towards communities of taller plants with more resource-acquisitive leaves (low LDMC), particularly where soil moisture is high.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community height overtime was mostly attributable to species turnover.</a:t>
            </a:r>
          </a:p>
          <a:p>
            <a:r>
              <a:rPr lang="en-US" sz="1200" b="0" i="0" kern="1200" dirty="0">
                <a:solidFill>
                  <a:schemeClr val="tx1"/>
                </a:solidFill>
                <a:effectLst/>
                <a:latin typeface="+mn-lt"/>
                <a:ea typeface="+mn-ea"/>
                <a:cs typeface="+mn-cs"/>
              </a:rPr>
              <a:t>This turnover reflects the movement of tall species upward in latitude from local species pools in warmer microclimates</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04BE879-13D8-4949-BD11-010E8C933437}" type="slidenum">
              <a:rPr lang="LID4096" smtClean="0"/>
              <a:t>27</a:t>
            </a:fld>
            <a:endParaRPr lang="LID4096"/>
          </a:p>
        </p:txBody>
      </p:sp>
    </p:spTree>
    <p:extLst>
      <p:ext uri="{BB962C8B-B14F-4D97-AF65-F5344CB8AC3E}">
        <p14:creationId xmlns:p14="http://schemas.microsoft.com/office/powerpoint/2010/main" val="4164931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The traits I just showed you are collected in-situ. </a:t>
            </a:r>
            <a:endParaRPr lang="LID4096"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28</a:t>
            </a:fld>
            <a:endParaRPr lang="LID4096"/>
          </a:p>
        </p:txBody>
      </p:sp>
    </p:spTree>
    <p:extLst>
      <p:ext uri="{BB962C8B-B14F-4D97-AF65-F5344CB8AC3E}">
        <p14:creationId xmlns:p14="http://schemas.microsoft.com/office/powerpoint/2010/main" val="1835079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trait data sources</a:t>
            </a:r>
          </a:p>
          <a:p>
            <a:endParaRPr lang="en-US" dirty="0"/>
          </a:p>
          <a:p>
            <a:r>
              <a:rPr lang="en-US" dirty="0"/>
              <a:t>https://figshare.com/s/b990722d72a26b5bfead</a:t>
            </a:r>
          </a:p>
        </p:txBody>
      </p:sp>
      <p:sp>
        <p:nvSpPr>
          <p:cNvPr id="4" name="Slide Number Placeholder 3"/>
          <p:cNvSpPr>
            <a:spLocks noGrp="1"/>
          </p:cNvSpPr>
          <p:nvPr>
            <p:ph type="sldNum" sz="quarter" idx="5"/>
          </p:nvPr>
        </p:nvSpPr>
        <p:spPr/>
        <p:txBody>
          <a:bodyPr/>
          <a:lstStyle/>
          <a:p>
            <a:fld id="{004BE879-13D8-4949-BD11-010E8C933437}" type="slidenum">
              <a:rPr lang="LID4096" smtClean="0"/>
              <a:t>31</a:t>
            </a:fld>
            <a:endParaRPr lang="LID4096"/>
          </a:p>
        </p:txBody>
      </p:sp>
    </p:spTree>
    <p:extLst>
      <p:ext uri="{BB962C8B-B14F-4D97-AF65-F5344CB8AC3E}">
        <p14:creationId xmlns:p14="http://schemas.microsoft.com/office/powerpoint/2010/main" val="320738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biodiversity includes different components, its quantification is challenging. </a:t>
            </a:r>
          </a:p>
        </p:txBody>
      </p:sp>
      <p:sp>
        <p:nvSpPr>
          <p:cNvPr id="4" name="Slide Number Placeholder 3"/>
          <p:cNvSpPr>
            <a:spLocks noGrp="1"/>
          </p:cNvSpPr>
          <p:nvPr>
            <p:ph type="sldNum" sz="quarter" idx="5"/>
          </p:nvPr>
        </p:nvSpPr>
        <p:spPr/>
        <p:txBody>
          <a:bodyPr/>
          <a:lstStyle/>
          <a:p>
            <a:fld id="{004BE879-13D8-4949-BD11-010E8C933437}" type="slidenum">
              <a:rPr lang="LID4096" smtClean="0"/>
              <a:t>3</a:t>
            </a:fld>
            <a:endParaRPr lang="LID4096"/>
          </a:p>
        </p:txBody>
      </p:sp>
    </p:spTree>
    <p:extLst>
      <p:ext uri="{BB962C8B-B14F-4D97-AF65-F5344CB8AC3E}">
        <p14:creationId xmlns:p14="http://schemas.microsoft.com/office/powerpoint/2010/main" val="3718488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32</a:t>
            </a:fld>
            <a:endParaRPr lang="LID4096"/>
          </a:p>
        </p:txBody>
      </p:sp>
    </p:spTree>
    <p:extLst>
      <p:ext uri="{BB962C8B-B14F-4D97-AF65-F5344CB8AC3E}">
        <p14:creationId xmlns:p14="http://schemas.microsoft.com/office/powerpoint/2010/main" val="2937037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33</a:t>
            </a:fld>
            <a:endParaRPr lang="LID4096"/>
          </a:p>
        </p:txBody>
      </p:sp>
    </p:spTree>
    <p:extLst>
      <p:ext uri="{BB962C8B-B14F-4D97-AF65-F5344CB8AC3E}">
        <p14:creationId xmlns:p14="http://schemas.microsoft.com/office/powerpoint/2010/main" val="2539205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34</a:t>
            </a:fld>
            <a:endParaRPr lang="LID4096"/>
          </a:p>
        </p:txBody>
      </p:sp>
    </p:spTree>
    <p:extLst>
      <p:ext uri="{BB962C8B-B14F-4D97-AF65-F5344CB8AC3E}">
        <p14:creationId xmlns:p14="http://schemas.microsoft.com/office/powerpoint/2010/main" val="138503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Distance-based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Chao and Co integrate a framework of attribute diversity (i.e., the effective number of entities) based on Hill numbers of taxonomic entities (species) and functional entities (species-pairs with unit-distance between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35</a:t>
            </a:fld>
            <a:endParaRPr lang="LID4096"/>
          </a:p>
        </p:txBody>
      </p:sp>
    </p:spTree>
    <p:extLst>
      <p:ext uri="{BB962C8B-B14F-4D97-AF65-F5344CB8AC3E}">
        <p14:creationId xmlns:p14="http://schemas.microsoft.com/office/powerpoint/2010/main" val="413622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Hill numbers are a mathematically unified family of diversity indices (differing among themselves only by an exponent q) that incorporate relative abundance and species richness.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36</a:t>
            </a:fld>
            <a:endParaRPr lang="LID4096"/>
          </a:p>
        </p:txBody>
      </p:sp>
    </p:spTree>
    <p:extLst>
      <p:ext uri="{BB962C8B-B14F-4D97-AF65-F5344CB8AC3E}">
        <p14:creationId xmlns:p14="http://schemas.microsoft.com/office/powerpoint/2010/main" val="3249237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additional information that FD metric includes?</a:t>
            </a:r>
          </a:p>
          <a:p>
            <a:r>
              <a:rPr lang="en-US" dirty="0"/>
              <a:t>A distance matrix, that is based on species traits. </a:t>
            </a:r>
          </a:p>
          <a:p>
            <a:endParaRPr lang="en-US" dirty="0"/>
          </a:p>
          <a:p>
            <a:pPr marL="228600" indent="-228600">
              <a:buAutoNum type="arabicPeriod"/>
            </a:pPr>
            <a:r>
              <a:rPr lang="en-US" dirty="0"/>
              <a:t>Species by trait matrix</a:t>
            </a:r>
          </a:p>
          <a:p>
            <a:pPr marL="228600" indent="-228600">
              <a:buAutoNum type="arabicPeriod"/>
            </a:pPr>
            <a:r>
              <a:rPr lang="en-US" dirty="0"/>
              <a:t>Distance matrix</a:t>
            </a:r>
          </a:p>
        </p:txBody>
      </p:sp>
      <p:sp>
        <p:nvSpPr>
          <p:cNvPr id="4" name="Slide Number Placeholder 3"/>
          <p:cNvSpPr>
            <a:spLocks noGrp="1"/>
          </p:cNvSpPr>
          <p:nvPr>
            <p:ph type="sldNum" sz="quarter" idx="5"/>
          </p:nvPr>
        </p:nvSpPr>
        <p:spPr/>
        <p:txBody>
          <a:bodyPr/>
          <a:lstStyle/>
          <a:p>
            <a:fld id="{004BE879-13D8-4949-BD11-010E8C933437}" type="slidenum">
              <a:rPr lang="LID4096" smtClean="0"/>
              <a:t>37</a:t>
            </a:fld>
            <a:endParaRPr lang="LID4096"/>
          </a:p>
        </p:txBody>
      </p:sp>
    </p:spTree>
    <p:extLst>
      <p:ext uri="{BB962C8B-B14F-4D97-AF65-F5344CB8AC3E}">
        <p14:creationId xmlns:p14="http://schemas.microsoft.com/office/powerpoint/2010/main" val="2293924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Clustering algorithm: imagine that all species are placed in a functional space with specified pairwise distances, and now we cluster them into “virtual functional groups.” As in most statistical clustering algorithm, one must first determine a threshold level such that any two species with distance greater than or equal to the specified threshold level are in different clusters and vice versa. In our framework, the threshold level τ can be chosen to be </a:t>
            </a:r>
            <a:r>
              <a:rPr lang="en-US" sz="1200" b="0" i="1" kern="1200" dirty="0">
                <a:solidFill>
                  <a:schemeClr val="tx1"/>
                </a:solidFill>
                <a:effectLst/>
                <a:latin typeface="+mn-lt"/>
                <a:ea typeface="+mn-ea"/>
                <a:cs typeface="+mn-cs"/>
              </a:rPr>
              <a:t>any</a:t>
            </a:r>
            <a:r>
              <a:rPr lang="en-US" sz="1200" b="0" i="0" kern="1200" dirty="0">
                <a:solidFill>
                  <a:schemeClr val="tx1"/>
                </a:solidFill>
                <a:effectLst/>
                <a:latin typeface="+mn-lt"/>
                <a:ea typeface="+mn-ea"/>
                <a:cs typeface="+mn-cs"/>
              </a:rPr>
              <a:t> positive value, allowing the researcher to specify that any two species with distance beyond this specified level are regarded as functionally equally distinct species and in different functional groups. Moreover, we will later show that to avoid the three problems listed above, it is imperative to introduce this parameter. When the distance of two species is less than τ, we assume that only a proportion of the individuals of one species are functionally equally distinct from the other species at the threshold level τ</a:t>
            </a:r>
            <a:endParaRPr lang="LID4096" dirty="0"/>
          </a:p>
          <a:p>
            <a:endParaRPr lang="en-US" dirty="0"/>
          </a:p>
        </p:txBody>
      </p:sp>
      <p:sp>
        <p:nvSpPr>
          <p:cNvPr id="4" name="Slide Number Placeholder 3"/>
          <p:cNvSpPr>
            <a:spLocks noGrp="1"/>
          </p:cNvSpPr>
          <p:nvPr>
            <p:ph type="sldNum" sz="quarter" idx="5"/>
          </p:nvPr>
        </p:nvSpPr>
        <p:spPr/>
        <p:txBody>
          <a:bodyPr/>
          <a:lstStyle/>
          <a:p>
            <a:fld id="{B4A7F134-018A-484E-8994-0979893C17FB}" type="slidenum">
              <a:rPr lang="en-US" smtClean="0"/>
              <a:t>38</a:t>
            </a:fld>
            <a:endParaRPr lang="en-US"/>
          </a:p>
        </p:txBody>
      </p:sp>
    </p:spTree>
    <p:extLst>
      <p:ext uri="{BB962C8B-B14F-4D97-AF65-F5344CB8AC3E}">
        <p14:creationId xmlns:p14="http://schemas.microsoft.com/office/powerpoint/2010/main" val="4136872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used the suggested tau = Dmean (Chao et al., 2019), which is the mean distance of any two randomly chosen individuals based on the distance matrix (in contrast to the conventional approach which uses the maximum value of the distance matrix).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39</a:t>
            </a:fld>
            <a:endParaRPr lang="LID4096"/>
          </a:p>
        </p:txBody>
      </p:sp>
    </p:spTree>
    <p:extLst>
      <p:ext uri="{BB962C8B-B14F-4D97-AF65-F5344CB8AC3E}">
        <p14:creationId xmlns:p14="http://schemas.microsoft.com/office/powerpoint/2010/main" val="1793498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The three-dimensional functional-diversity surface,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 0 and level of threshold distinctiveness s &gt; 0. </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40</a:t>
            </a:fld>
            <a:endParaRPr lang="LID4096"/>
          </a:p>
        </p:txBody>
      </p:sp>
    </p:spTree>
    <p:extLst>
      <p:ext uri="{BB962C8B-B14F-4D97-AF65-F5344CB8AC3E}">
        <p14:creationId xmlns:p14="http://schemas.microsoft.com/office/powerpoint/2010/main" val="101471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b</a:t>
            </a:r>
            <a:r>
              <a:rPr lang="en-US" sz="1200" b="0" i="0" u="none" strike="noStrike" kern="1200" baseline="0" dirty="0">
                <a:solidFill>
                  <a:schemeClr val="tx1"/>
                </a:solidFill>
                <a:latin typeface="+mn-lt"/>
                <a:ea typeface="+mn-ea"/>
                <a:cs typeface="+mn-cs"/>
              </a:rPr>
              <a:t>) The q profile,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for three levels of threshold distinctiveness (minimum, mean, and maximum): </a:t>
            </a:r>
          </a:p>
          <a:p>
            <a:r>
              <a:rPr lang="en-US" sz="1200" b="0" i="0" u="none" strike="noStrike" kern="1200" baseline="0" dirty="0">
                <a:solidFill>
                  <a:schemeClr val="tx1"/>
                </a:solidFill>
                <a:latin typeface="+mn-lt"/>
                <a:ea typeface="+mn-ea"/>
                <a:cs typeface="+mn-cs"/>
              </a:rPr>
              <a:t>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dmean</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for the four-species example described in the A simple hypothetical example section. </a:t>
            </a:r>
          </a:p>
          <a:p>
            <a:r>
              <a:rPr lang="en-US" sz="1200" b="0" i="0" u="none" strike="noStrike" kern="1200" baseline="0" dirty="0">
                <a:solidFill>
                  <a:schemeClr val="tx1"/>
                </a:solidFill>
                <a:latin typeface="+mn-lt"/>
                <a:ea typeface="+mn-ea"/>
                <a:cs typeface="+mn-cs"/>
              </a:rPr>
              <a:t>The taxonomic diversity corresponds to the profile with 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whereas the conventional functional diversity corresponds to the profile at s =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c</a:t>
            </a:r>
            <a:r>
              <a:rPr lang="en-US" sz="1200" b="0" i="0" u="none" strike="noStrike" kern="1200" baseline="0" dirty="0">
                <a:solidFill>
                  <a:schemeClr val="tx1"/>
                </a:solidFill>
                <a:latin typeface="+mn-lt"/>
                <a:ea typeface="+mn-ea"/>
                <a:cs typeface="+mn-cs"/>
              </a:rPr>
              <a:t>) The s profile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level of threshold distinctiveness s, for q = 0, 1, and 2. The three dotted vertical lines correspond to different levels of threshold distinctiveness</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41</a:t>
            </a:fld>
            <a:endParaRPr lang="LID4096"/>
          </a:p>
        </p:txBody>
      </p:sp>
    </p:spTree>
    <p:extLst>
      <p:ext uri="{BB962C8B-B14F-4D97-AF65-F5344CB8AC3E}">
        <p14:creationId xmlns:p14="http://schemas.microsoft.com/office/powerpoint/2010/main" val="189424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a:t>
            </a:fld>
            <a:endParaRPr lang="LID4096"/>
          </a:p>
        </p:txBody>
      </p:sp>
    </p:spTree>
    <p:extLst>
      <p:ext uri="{BB962C8B-B14F-4D97-AF65-F5344CB8AC3E}">
        <p14:creationId xmlns:p14="http://schemas.microsoft.com/office/powerpoint/2010/main" val="142712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43</a:t>
            </a:fld>
            <a:endParaRPr lang="LID4096"/>
          </a:p>
        </p:txBody>
      </p:sp>
    </p:spTree>
    <p:extLst>
      <p:ext uri="{BB962C8B-B14F-4D97-AF65-F5344CB8AC3E}">
        <p14:creationId xmlns:p14="http://schemas.microsoft.com/office/powerpoint/2010/main" val="3132012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44</a:t>
            </a:fld>
            <a:endParaRPr lang="LID4096"/>
          </a:p>
        </p:txBody>
      </p:sp>
    </p:spTree>
    <p:extLst>
      <p:ext uri="{BB962C8B-B14F-4D97-AF65-F5344CB8AC3E}">
        <p14:creationId xmlns:p14="http://schemas.microsoft.com/office/powerpoint/2010/main" val="1123442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45</a:t>
            </a:fld>
            <a:endParaRPr lang="LID4096"/>
          </a:p>
        </p:txBody>
      </p:sp>
    </p:spTree>
    <p:extLst>
      <p:ext uri="{BB962C8B-B14F-4D97-AF65-F5344CB8AC3E}">
        <p14:creationId xmlns:p14="http://schemas.microsoft.com/office/powerpoint/2010/main" val="594562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46</a:t>
            </a:fld>
            <a:endParaRPr lang="LID4096"/>
          </a:p>
        </p:txBody>
      </p:sp>
    </p:spTree>
    <p:extLst>
      <p:ext uri="{BB962C8B-B14F-4D97-AF65-F5344CB8AC3E}">
        <p14:creationId xmlns:p14="http://schemas.microsoft.com/office/powerpoint/2010/main" val="22353271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a:t>
            </a:r>
          </a:p>
        </p:txBody>
      </p:sp>
      <p:sp>
        <p:nvSpPr>
          <p:cNvPr id="4" name="Slide Number Placeholder 3"/>
          <p:cNvSpPr>
            <a:spLocks noGrp="1"/>
          </p:cNvSpPr>
          <p:nvPr>
            <p:ph type="sldNum" sz="quarter" idx="5"/>
          </p:nvPr>
        </p:nvSpPr>
        <p:spPr/>
        <p:txBody>
          <a:bodyPr/>
          <a:lstStyle/>
          <a:p>
            <a:fld id="{004BE879-13D8-4949-BD11-010E8C933437}" type="slidenum">
              <a:rPr lang="LID4096" smtClean="0"/>
              <a:t>47</a:t>
            </a:fld>
            <a:endParaRPr lang="LID4096"/>
          </a:p>
        </p:txBody>
      </p:sp>
    </p:spTree>
    <p:extLst>
      <p:ext uri="{BB962C8B-B14F-4D97-AF65-F5344CB8AC3E}">
        <p14:creationId xmlns:p14="http://schemas.microsoft.com/office/powerpoint/2010/main" val="405835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UNIVARIATE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dirty="0"/>
              <a:t>1. The value of traits refers to the presence and relative abundance of certain values of leaf size, nitrogen content, canopy heights, as in CWM.</a:t>
            </a:r>
          </a:p>
          <a:p>
            <a:r>
              <a:rPr lang="en-US" dirty="0"/>
              <a:t>2. The range of traits refers to the difference between extreme values of these </a:t>
            </a:r>
            <a:r>
              <a:rPr lang="en-US" dirty="0" err="1"/>
              <a:t>spp</a:t>
            </a:r>
            <a:r>
              <a:rPr lang="en-US" dirty="0"/>
              <a:t> characteristics, for example, the range of plant height or body mass.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LEFT: Frequency distribution of plant height for species extracted from the TRY global database of plant traits. Using the highest reported value for each species.</a:t>
            </a:r>
          </a:p>
          <a:p>
            <a:r>
              <a:rPr lang="en-US" sz="1200" b="0" i="0" kern="1200" dirty="0">
                <a:solidFill>
                  <a:schemeClr val="tx1"/>
                </a:solidFill>
                <a:effectLst/>
                <a:latin typeface="+mn-lt"/>
                <a:ea typeface="+mn-ea"/>
                <a:cs typeface="+mn-cs"/>
              </a:rPr>
              <a:t>RIGHT: Distribution of avian body masses from the lightest (</a:t>
            </a:r>
            <a:r>
              <a:rPr lang="en-US" sz="1200" b="0" i="1" kern="1200" dirty="0" err="1">
                <a:solidFill>
                  <a:schemeClr val="tx1"/>
                </a:solidFill>
                <a:effectLst/>
                <a:latin typeface="+mn-lt"/>
                <a:ea typeface="+mn-ea"/>
                <a:cs typeface="+mn-cs"/>
              </a:rPr>
              <a:t>Mellisuga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helenae</a:t>
            </a:r>
            <a:r>
              <a:rPr lang="en-US" sz="1200" b="0" i="0" kern="1200" dirty="0">
                <a:solidFill>
                  <a:schemeClr val="tx1"/>
                </a:solidFill>
                <a:effectLst/>
                <a:latin typeface="+mn-lt"/>
                <a:ea typeface="+mn-ea"/>
                <a:cs typeface="+mn-cs"/>
              </a:rPr>
              <a:t>, 2 g) to the heaviest species (</a:t>
            </a:r>
            <a:r>
              <a:rPr lang="en-US" sz="1200" b="0" i="1" kern="1200" dirty="0">
                <a:solidFill>
                  <a:schemeClr val="tx1"/>
                </a:solidFill>
                <a:effectLst/>
                <a:latin typeface="+mn-lt"/>
                <a:ea typeface="+mn-ea"/>
                <a:cs typeface="+mn-cs"/>
              </a:rPr>
              <a:t>Struthio camelus</a:t>
            </a:r>
            <a:r>
              <a:rPr lang="en-US" sz="1200" b="0" i="0" kern="1200" dirty="0">
                <a:solidFill>
                  <a:schemeClr val="tx1"/>
                </a:solidFill>
                <a:effectLst/>
                <a:latin typeface="+mn-lt"/>
                <a:ea typeface="+mn-ea"/>
                <a:cs typeface="+mn-cs"/>
              </a:rPr>
              <a:t>, 111 kg).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METHOD: a histogram or probability density distribution.  </a:t>
            </a:r>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48</a:t>
            </a:fld>
            <a:endParaRPr lang="LID4096"/>
          </a:p>
        </p:txBody>
      </p:sp>
    </p:spTree>
    <p:extLst>
      <p:ext uri="{BB962C8B-B14F-4D97-AF65-F5344CB8AC3E}">
        <p14:creationId xmlns:p14="http://schemas.microsoft.com/office/powerpoint/2010/main" val="1408759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 univariate per analysis per trait. </a:t>
            </a:r>
          </a:p>
          <a:p>
            <a:pPr marL="0" indent="0">
              <a:buNone/>
            </a:pPr>
            <a:endParaRPr lang="en-US" sz="1200" b="0" i="0" kern="1200" dirty="0">
              <a:solidFill>
                <a:schemeClr val="tx1"/>
              </a:solidFill>
              <a:effectLst/>
              <a:latin typeface="+mn-lt"/>
              <a:ea typeface="+mn-ea"/>
              <a:cs typeface="+mn-cs"/>
            </a:endParaRPr>
          </a:p>
          <a:p>
            <a:pPr marL="228600" indent="-228600">
              <a:buAutoNum type="alphaUcParenBoth"/>
            </a:pPr>
            <a:r>
              <a:rPr lang="en-US" sz="1200" b="0" i="0" kern="1200" dirty="0">
                <a:solidFill>
                  <a:schemeClr val="tx1"/>
                </a:solidFill>
                <a:effectLst/>
                <a:latin typeface="+mn-lt"/>
                <a:ea typeface="+mn-ea"/>
                <a:cs typeface="+mn-cs"/>
              </a:rPr>
              <a:t>The -trait probability density TPD- is the relative abundance of trait values. </a:t>
            </a:r>
          </a:p>
          <a:p>
            <a:pPr marL="228600" indent="-228600">
              <a:buAutoNum type="alphaUcParenBoth"/>
            </a:pPr>
            <a:r>
              <a:rPr lang="en-US" sz="1200" b="0" i="0" kern="1200" dirty="0">
                <a:solidFill>
                  <a:schemeClr val="tx1"/>
                </a:solidFill>
                <a:effectLst/>
                <a:latin typeface="+mn-lt"/>
                <a:ea typeface="+mn-ea"/>
                <a:cs typeface="+mn-cs"/>
              </a:rPr>
              <a:t>We can calculate the dissimilarity among traits by calculating the overlap between two TPD functions (</a:t>
            </a:r>
            <a:r>
              <a:rPr lang="en-US" sz="1200" b="0" i="1"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Because TPD functions integrate to 1, the dissimilarity between two ecological units (β</a:t>
            </a:r>
            <a:r>
              <a:rPr lang="en-US" sz="1200" b="0" i="0" kern="1200" baseline="-250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 can be calculated as 1-overlap.</a:t>
            </a:r>
          </a:p>
          <a:p>
            <a:pPr marL="228600" indent="-228600">
              <a:buAutoNum type="alphaUcParenBoth"/>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Carmona, C. P., De Bello, F., Mason, N. W., &amp; </a:t>
            </a:r>
            <a:r>
              <a:rPr lang="en-US" sz="1200" dirty="0" err="1">
                <a:solidFill>
                  <a:srgbClr val="222222"/>
                </a:solidFill>
                <a:latin typeface="Arial" panose="020B0604020202020204" pitchFamily="34" charset="0"/>
              </a:rPr>
              <a:t>Lepš</a:t>
            </a:r>
            <a:r>
              <a:rPr lang="en-US" sz="1200" dirty="0">
                <a:solidFill>
                  <a:srgbClr val="222222"/>
                </a:solidFill>
                <a:latin typeface="Arial" panose="020B0604020202020204" pitchFamily="34" charset="0"/>
              </a:rPr>
              <a:t>, J. (2016). Traits without borders: integrating functional diversity across scales. </a:t>
            </a:r>
            <a:r>
              <a:rPr lang="en-US" sz="1200" i="1" dirty="0">
                <a:solidFill>
                  <a:srgbClr val="222222"/>
                </a:solidFill>
                <a:latin typeface="Arial" panose="020B0604020202020204" pitchFamily="34" charset="0"/>
              </a:rPr>
              <a:t>Trends in ecology &amp; evolution</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31</a:t>
            </a:r>
            <a:r>
              <a:rPr lang="en-US" sz="1200" dirty="0">
                <a:solidFill>
                  <a:srgbClr val="222222"/>
                </a:solidFill>
                <a:latin typeface="Arial" panose="020B0604020202020204" pitchFamily="34" charset="0"/>
              </a:rPr>
              <a:t>(5), 382-394.</a:t>
            </a:r>
            <a:endParaRPr lang="LID4096" sz="1200" dirty="0"/>
          </a:p>
          <a:p>
            <a:pPr marL="228600" indent="-228600">
              <a:buAutoNum type="alphaUcParenBoth"/>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4BE879-13D8-4949-BD11-010E8C933437}" type="slidenum">
              <a:rPr lang="LID4096" smtClean="0"/>
              <a:t>51</a:t>
            </a:fld>
            <a:endParaRPr lang="LID4096"/>
          </a:p>
        </p:txBody>
      </p:sp>
    </p:spTree>
    <p:extLst>
      <p:ext uri="{BB962C8B-B14F-4D97-AF65-F5344CB8AC3E}">
        <p14:creationId xmlns:p14="http://schemas.microsoft.com/office/powerpoint/2010/main" val="3346442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an multivariate analysis with several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Here I show you two examples of mathematical representations of functional diversity (FD) of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Examples are based on two hypothetical traits and two communities, represented in blue and orange.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LEFT: The trait space represented as the minimum convex hull comprising the species occupying the trait space. The functional richness of a community is estimated as the area of the convex hull.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RIGHT: The trait space can be constructed using kernel density hypervolumes, whereby it is approximated as a cloud of stochastic points sampled based on a set of observations (e.g. the traits of the species in the community). The functional richness of the community is estimated as the volume of the hypervolume delineated by the stochastic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Arial" panose="020B0604020202020204" pitchFamily="34" charset="0"/>
              </a:rPr>
              <a:t>Mammola</a:t>
            </a:r>
            <a:r>
              <a:rPr lang="en-US" b="0" i="0" dirty="0">
                <a:solidFill>
                  <a:srgbClr val="222222"/>
                </a:solidFill>
                <a:effectLst/>
                <a:latin typeface="Arial" panose="020B0604020202020204" pitchFamily="34" charset="0"/>
              </a:rPr>
              <a:t>, S., &amp; Cardoso, P. (2020). Functional diversity metrics using kernel density n‐dimensional hypervolumes. </a:t>
            </a:r>
            <a:r>
              <a:rPr lang="en-US" b="0" i="1" dirty="0">
                <a:solidFill>
                  <a:srgbClr val="222222"/>
                </a:solidFill>
                <a:effectLst/>
                <a:latin typeface="Arial" panose="020B0604020202020204" pitchFamily="34" charset="0"/>
              </a:rPr>
              <a:t>Methods in Ecology and Evolution</a:t>
            </a:r>
            <a:r>
              <a:rPr lang="en-US" b="0" i="0" dirty="0">
                <a:solidFill>
                  <a:srgbClr val="222222"/>
                </a:solidFill>
                <a:effectLst/>
                <a:latin typeface="Arial" panose="020B0604020202020204" pitchFamily="34" charset="0"/>
              </a:rPr>
              <a:t>.</a:t>
            </a:r>
            <a:endParaRPr lang="LID4096"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52</a:t>
            </a:fld>
            <a:endParaRPr lang="LID4096"/>
          </a:p>
        </p:txBody>
      </p:sp>
    </p:spTree>
    <p:extLst>
      <p:ext uri="{BB962C8B-B14F-4D97-AF65-F5344CB8AC3E}">
        <p14:creationId xmlns:p14="http://schemas.microsoft.com/office/powerpoint/2010/main" val="1350608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53</a:t>
            </a:fld>
            <a:endParaRPr lang="LID4096"/>
          </a:p>
        </p:txBody>
      </p:sp>
    </p:spTree>
    <p:extLst>
      <p:ext uri="{BB962C8B-B14F-4D97-AF65-F5344CB8AC3E}">
        <p14:creationId xmlns:p14="http://schemas.microsoft.com/office/powerpoint/2010/main" val="4247720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Functional evenness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B) is an indicator of evenness in the distribution of abundance within occupied functional trait space. </a:t>
            </a:r>
          </a:p>
          <a:p>
            <a:pPr marL="0" indent="0">
              <a:buNone/>
            </a:pPr>
            <a:r>
              <a:rPr lang="en-US" sz="1200" b="0" i="0" kern="1200" dirty="0">
                <a:solidFill>
                  <a:schemeClr val="tx1"/>
                </a:solidFill>
                <a:effectLst/>
                <a:latin typeface="+mn-lt"/>
                <a:ea typeface="+mn-ea"/>
                <a:cs typeface="+mn-cs"/>
              </a:rPr>
              <a:t>Communities where all trait values have a similar probability should have high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values.</a:t>
            </a:r>
          </a:p>
          <a:p>
            <a:pPr marL="0" indent="0">
              <a:buNone/>
            </a:pPr>
            <a:r>
              <a:rPr lang="en-US" sz="1200" b="0" i="0" kern="1200" dirty="0">
                <a:solidFill>
                  <a:schemeClr val="tx1"/>
                </a:solidFill>
                <a:effectLst/>
                <a:latin typeface="+mn-lt"/>
                <a:ea typeface="+mn-ea"/>
                <a:cs typeface="+mn-cs"/>
              </a:rPr>
              <a:t>High FEVE = No dominance of plant strategies</a:t>
            </a:r>
          </a:p>
          <a:p>
            <a:pPr marL="0" indent="0">
              <a:buNone/>
            </a:pPr>
            <a:endParaRPr lang="en-US"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54</a:t>
            </a:fld>
            <a:endParaRPr lang="LID4096"/>
          </a:p>
        </p:txBody>
      </p:sp>
    </p:spTree>
    <p:extLst>
      <p:ext uri="{BB962C8B-B14F-4D97-AF65-F5344CB8AC3E}">
        <p14:creationId xmlns:p14="http://schemas.microsoft.com/office/powerpoint/2010/main" val="176632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characteristic example: body mass. </a:t>
            </a:r>
          </a:p>
        </p:txBody>
      </p:sp>
      <p:sp>
        <p:nvSpPr>
          <p:cNvPr id="4" name="Slide Number Placeholder 3"/>
          <p:cNvSpPr>
            <a:spLocks noGrp="1"/>
          </p:cNvSpPr>
          <p:nvPr>
            <p:ph type="sldNum" sz="quarter" idx="5"/>
          </p:nvPr>
        </p:nvSpPr>
        <p:spPr/>
        <p:txBody>
          <a:bodyPr/>
          <a:lstStyle/>
          <a:p>
            <a:fld id="{004BE879-13D8-4949-BD11-010E8C933437}" type="slidenum">
              <a:rPr lang="LID4096" smtClean="0"/>
              <a:t>5</a:t>
            </a:fld>
            <a:endParaRPr lang="LID4096"/>
          </a:p>
        </p:txBody>
      </p:sp>
    </p:spTree>
    <p:extLst>
      <p:ext uri="{BB962C8B-B14F-4D97-AF65-F5344CB8AC3E}">
        <p14:creationId xmlns:p14="http://schemas.microsoft.com/office/powerpoint/2010/main" val="3042712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functional divergence indicates a </a:t>
            </a:r>
            <a:r>
              <a:rPr lang="en-US" b="1" dirty="0"/>
              <a:t>high degree of differentiation</a:t>
            </a:r>
            <a:r>
              <a:rPr lang="en-US" dirty="0"/>
              <a:t>. Different plant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communities with high functional divergence may have increased ecosystem function as a result of more efficient resource use. and thus low resource competition. </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55</a:t>
            </a:fld>
            <a:endParaRPr lang="LID4096"/>
          </a:p>
        </p:txBody>
      </p:sp>
    </p:spTree>
    <p:extLst>
      <p:ext uri="{BB962C8B-B14F-4D97-AF65-F5344CB8AC3E}">
        <p14:creationId xmlns:p14="http://schemas.microsoft.com/office/powerpoint/2010/main" val="188796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4" b="0" i="0" u="none" strike="noStrike" kern="1200" baseline="0" dirty="0">
                <a:solidFill>
                  <a:schemeClr val="tx1"/>
                </a:solidFill>
                <a:latin typeface="+mn-lt"/>
                <a:ea typeface="+mn-ea"/>
                <a:cs typeface="+mn-cs"/>
              </a:rPr>
              <a:t>I expected that </a:t>
            </a:r>
            <a:r>
              <a:rPr lang="en-US" sz="964" b="1" i="0" u="none" strike="noStrike" kern="1200" baseline="0" dirty="0">
                <a:solidFill>
                  <a:schemeClr val="tx1"/>
                </a:solidFill>
                <a:latin typeface="+mn-lt"/>
                <a:ea typeface="+mn-ea"/>
                <a:cs typeface="+mn-cs"/>
              </a:rPr>
              <a:t>dispersal</a:t>
            </a:r>
            <a:r>
              <a:rPr lang="en-US" sz="964" b="0" i="0" u="none" strike="noStrike" kern="1200" baseline="0" dirty="0">
                <a:solidFill>
                  <a:schemeClr val="tx1"/>
                </a:solidFill>
                <a:latin typeface="+mn-lt"/>
                <a:ea typeface="+mn-ea"/>
                <a:cs typeface="+mn-cs"/>
              </a:rPr>
              <a:t>, in particular long-distance, limits the trait combinations, because crossing oceans and adapting to new island environments is challenging for plants.</a:t>
            </a:r>
          </a:p>
          <a:p>
            <a:r>
              <a:rPr lang="en-US" sz="964" b="0" i="0" u="none" strike="noStrike" kern="1200" baseline="0" dirty="0">
                <a:solidFill>
                  <a:schemeClr val="tx1"/>
                </a:solidFill>
                <a:latin typeface="+mn-lt"/>
                <a:ea typeface="+mn-ea"/>
                <a:cs typeface="+mn-cs"/>
              </a:rPr>
              <a:t>And this should lead to species sharing similar trait combinations. </a:t>
            </a:r>
          </a:p>
          <a:p>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In contrast, I expected </a:t>
            </a:r>
            <a:r>
              <a:rPr lang="en-US" sz="964" b="1" i="0" u="none" strike="noStrike" kern="1200" baseline="0" dirty="0">
                <a:solidFill>
                  <a:schemeClr val="tx1"/>
                </a:solidFill>
                <a:latin typeface="+mn-lt"/>
                <a:ea typeface="+mn-ea"/>
                <a:cs typeface="+mn-cs"/>
              </a:rPr>
              <a:t>speciation</a:t>
            </a:r>
            <a:r>
              <a:rPr lang="en-US" sz="964" b="0" i="0" u="none" strike="noStrike" kern="1200" baseline="0" dirty="0">
                <a:solidFill>
                  <a:schemeClr val="tx1"/>
                </a:solidFill>
                <a:latin typeface="+mn-lt"/>
                <a:ea typeface="+mn-ea"/>
                <a:cs typeface="+mn-cs"/>
              </a:rPr>
              <a:t> events via lineage splitting (cladogenesis) to expand the trait space. </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This could happen because OI are well known for offering species new ecological opportunities (empty niches) where species can evolve trait combinations. </a:t>
            </a:r>
          </a:p>
        </p:txBody>
      </p:sp>
      <p:sp>
        <p:nvSpPr>
          <p:cNvPr id="4" name="Slide Number Placeholder 3"/>
          <p:cNvSpPr>
            <a:spLocks noGrp="1"/>
          </p:cNvSpPr>
          <p:nvPr>
            <p:ph type="sldNum" sz="quarter" idx="5"/>
          </p:nvPr>
        </p:nvSpPr>
        <p:spPr/>
        <p:txBody>
          <a:bodyPr/>
          <a:lstStyle/>
          <a:p>
            <a:fld id="{60D364AF-3B15-3C4A-B5B4-B6233693F581}" type="slidenum">
              <a:rPr lang="de-DE" smtClean="0"/>
              <a:t>56</a:t>
            </a:fld>
            <a:endParaRPr lang="de-DE"/>
          </a:p>
        </p:txBody>
      </p:sp>
    </p:spTree>
    <p:extLst>
      <p:ext uri="{BB962C8B-B14F-4D97-AF65-F5344CB8AC3E}">
        <p14:creationId xmlns:p14="http://schemas.microsoft.com/office/powerpoint/2010/main" val="3467877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2400" dirty="0" err="1"/>
              <a:t>Functional</a:t>
            </a:r>
            <a:r>
              <a:rPr lang="de-DE" sz="2400" dirty="0"/>
              <a:t> </a:t>
            </a:r>
            <a:r>
              <a:rPr lang="de-DE" sz="2400" dirty="0" err="1"/>
              <a:t>diversity</a:t>
            </a:r>
            <a:r>
              <a:rPr lang="de-DE" sz="2400" dirty="0"/>
              <a:t> </a:t>
            </a:r>
            <a:r>
              <a:rPr lang="de-DE" sz="2400" dirty="0" err="1"/>
              <a:t>can</a:t>
            </a:r>
            <a:r>
              <a:rPr lang="de-DE" sz="2400" dirty="0"/>
              <a:t> </a:t>
            </a:r>
            <a:r>
              <a:rPr lang="de-DE" sz="2400" dirty="0" err="1"/>
              <a:t>be</a:t>
            </a:r>
            <a:r>
              <a:rPr lang="de-DE" sz="2400" dirty="0"/>
              <a:t> </a:t>
            </a:r>
            <a:r>
              <a:rPr lang="de-DE" sz="2400" dirty="0" err="1"/>
              <a:t>measured</a:t>
            </a:r>
            <a:r>
              <a:rPr lang="de-DE" sz="2400" dirty="0"/>
              <a:t> </a:t>
            </a:r>
            <a:r>
              <a:rPr lang="de-DE" sz="2400" dirty="0" err="1"/>
              <a:t>as</a:t>
            </a:r>
            <a:r>
              <a:rPr lang="de-DE" sz="2400" dirty="0"/>
              <a:t> </a:t>
            </a:r>
            <a:r>
              <a:rPr lang="de-DE" sz="2400" dirty="0" err="1"/>
              <a:t>the</a:t>
            </a:r>
            <a:r>
              <a:rPr lang="de-DE" sz="2400" dirty="0"/>
              <a:t> </a:t>
            </a:r>
            <a:r>
              <a:rPr lang="en-US" sz="2400" dirty="0"/>
              <a:t>total volume occupied by the hypervolume in multi-dimensional space.</a:t>
            </a:r>
            <a:endParaRPr lang="de-DE" sz="2400" dirty="0"/>
          </a:p>
          <a:p>
            <a:pPr>
              <a:lnSpc>
                <a:spcPct val="150000"/>
              </a:lnSpc>
            </a:pPr>
            <a:endParaRPr lang="de-DE" sz="2200" dirty="0"/>
          </a:p>
          <a:p>
            <a:pPr>
              <a:lnSpc>
                <a:spcPct val="150000"/>
              </a:lnSpc>
            </a:pPr>
            <a:r>
              <a:rPr lang="de-DE" sz="2200" dirty="0" err="1"/>
              <a:t>Estimates</a:t>
            </a:r>
            <a:r>
              <a:rPr lang="de-DE" sz="2200" dirty="0"/>
              <a:t> </a:t>
            </a:r>
            <a:r>
              <a:rPr lang="de-DE" sz="2200" dirty="0" err="1"/>
              <a:t>the</a:t>
            </a:r>
            <a:r>
              <a:rPr lang="de-DE" sz="2200" dirty="0"/>
              <a:t> </a:t>
            </a:r>
            <a:r>
              <a:rPr lang="de-DE" sz="2200" dirty="0" err="1"/>
              <a:t>minimum</a:t>
            </a:r>
            <a:r>
              <a:rPr lang="de-DE" sz="2200" dirty="0"/>
              <a:t> </a:t>
            </a:r>
            <a:r>
              <a:rPr lang="de-DE" sz="2200" b="1" dirty="0" err="1"/>
              <a:t>convex</a:t>
            </a:r>
            <a:r>
              <a:rPr lang="de-DE" sz="2200" b="1" dirty="0"/>
              <a:t> </a:t>
            </a:r>
            <a:r>
              <a:rPr lang="de-DE" sz="2200" b="1" dirty="0" err="1"/>
              <a:t>hull</a:t>
            </a:r>
            <a:r>
              <a:rPr lang="de-DE" sz="2200" b="1" dirty="0"/>
              <a:t> </a:t>
            </a:r>
            <a:r>
              <a:rPr lang="de-DE" sz="2200" dirty="0" err="1"/>
              <a:t>that</a:t>
            </a:r>
            <a:r>
              <a:rPr lang="de-DE" sz="2200" dirty="0"/>
              <a:t> </a:t>
            </a:r>
            <a:r>
              <a:rPr lang="de-DE" sz="2200" dirty="0" err="1"/>
              <a:t>includes</a:t>
            </a:r>
            <a:r>
              <a:rPr lang="de-DE" sz="2200" dirty="0"/>
              <a:t> all </a:t>
            </a:r>
            <a:r>
              <a:rPr lang="de-DE" sz="2200" dirty="0" err="1"/>
              <a:t>species</a:t>
            </a:r>
            <a:r>
              <a:rPr lang="de-DE" sz="2200" dirty="0"/>
              <a:t> in </a:t>
            </a:r>
            <a:r>
              <a:rPr lang="de-DE" sz="2200" dirty="0" err="1"/>
              <a:t>the</a:t>
            </a:r>
            <a:r>
              <a:rPr lang="de-DE" sz="2200" dirty="0"/>
              <a:t> </a:t>
            </a:r>
            <a:r>
              <a:rPr lang="de-DE" sz="2200" dirty="0" err="1"/>
              <a:t>analysis</a:t>
            </a:r>
            <a:r>
              <a:rPr lang="de-DE" sz="2200" dirty="0"/>
              <a:t> (</a:t>
            </a:r>
            <a:r>
              <a:rPr lang="de-DE" sz="2200" i="1" dirty="0" err="1"/>
              <a:t>Villeger</a:t>
            </a:r>
            <a:r>
              <a:rPr lang="de-DE" sz="2200" i="1" dirty="0"/>
              <a:t> et al 2008</a:t>
            </a:r>
            <a:r>
              <a:rPr lang="de-DE" sz="2200" dirty="0"/>
              <a:t>). Driven </a:t>
            </a:r>
            <a:r>
              <a:rPr lang="de-DE" sz="2200" dirty="0" err="1"/>
              <a:t>by</a:t>
            </a:r>
            <a:r>
              <a:rPr lang="de-DE" sz="2200" dirty="0"/>
              <a:t> extreme </a:t>
            </a:r>
            <a:r>
              <a:rPr lang="de-DE" sz="2200" dirty="0" err="1"/>
              <a:t>trait</a:t>
            </a:r>
            <a:r>
              <a:rPr lang="de-DE" sz="2200" dirty="0"/>
              <a:t> </a:t>
            </a:r>
            <a:r>
              <a:rPr lang="de-DE" sz="2200" dirty="0" err="1"/>
              <a:t>combinations</a:t>
            </a:r>
            <a:r>
              <a:rPr lang="de-DE" sz="2200" dirty="0"/>
              <a:t>. </a:t>
            </a:r>
          </a:p>
          <a:p>
            <a:pPr>
              <a:lnSpc>
                <a:spcPct val="150000"/>
              </a:lnSpc>
            </a:pPr>
            <a:r>
              <a:rPr lang="en-US" sz="2200" dirty="0"/>
              <a:t>But, convex hulls are determined by extreme points and cannot account for possible holes in the trait space.</a:t>
            </a:r>
            <a:endParaRPr lang="de-DE" sz="2200" dirty="0"/>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Gaussian method to build the hypervolumes, as it is the </a:t>
            </a:r>
            <a:r>
              <a:rPr lang="en-US" sz="1200" b="1" i="0" u="none" strike="noStrike" kern="1200" dirty="0">
                <a:solidFill>
                  <a:schemeClr val="tx1"/>
                </a:solidFill>
                <a:effectLst/>
                <a:latin typeface="+mn-lt"/>
                <a:ea typeface="+mn-ea"/>
                <a:cs typeface="+mn-cs"/>
              </a:rPr>
              <a:t>least sensitive method to variation in bandwidth and fits the data loosely, </a:t>
            </a:r>
            <a:r>
              <a:rPr lang="en-US" sz="1200" b="0" i="0" u="none" strike="noStrike" kern="1200" dirty="0">
                <a:solidFill>
                  <a:schemeClr val="tx1"/>
                </a:solidFill>
                <a:effectLst/>
                <a:latin typeface="+mn-lt"/>
                <a:ea typeface="+mn-ea"/>
                <a:cs typeface="+mn-cs"/>
              </a:rPr>
              <a:t>which is suitable for functional diversity and fundamental niche modelling applications (Blonder et al. 2018)</a:t>
            </a: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59</a:t>
            </a:fld>
            <a:endParaRPr lang="LID4096"/>
          </a:p>
        </p:txBody>
      </p:sp>
    </p:spTree>
    <p:extLst>
      <p:ext uri="{BB962C8B-B14F-4D97-AF65-F5344CB8AC3E}">
        <p14:creationId xmlns:p14="http://schemas.microsoft.com/office/powerpoint/2010/main" val="7556115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is</a:t>
            </a:r>
            <a:r>
              <a:rPr lang="de-DE" dirty="0"/>
              <a:t> </a:t>
            </a:r>
            <a:r>
              <a:rPr lang="de-DE" dirty="0" err="1"/>
              <a:t>the</a:t>
            </a:r>
            <a:r>
              <a:rPr lang="de-DE" dirty="0"/>
              <a:t> </a:t>
            </a:r>
            <a:r>
              <a:rPr lang="de-DE" dirty="0" err="1"/>
              <a:t>ecological</a:t>
            </a:r>
            <a:r>
              <a:rPr lang="de-DE" baseline="0" dirty="0"/>
              <a:t> and </a:t>
            </a:r>
            <a:r>
              <a:rPr lang="de-DE" dirty="0" err="1"/>
              <a:t>evolutional</a:t>
            </a:r>
            <a:r>
              <a:rPr lang="de-DE" baseline="0" dirty="0"/>
              <a:t> </a:t>
            </a:r>
            <a:r>
              <a:rPr lang="de-DE" dirty="0" err="1"/>
              <a:t>meaning</a:t>
            </a:r>
            <a:r>
              <a:rPr lang="de-DE" baseline="0" dirty="0"/>
              <a:t> </a:t>
            </a:r>
            <a:r>
              <a:rPr lang="de-DE" baseline="0" dirty="0" err="1"/>
              <a:t>of</a:t>
            </a:r>
            <a:r>
              <a:rPr lang="de-DE" baseline="0" dirty="0"/>
              <a:t> </a:t>
            </a:r>
            <a:r>
              <a:rPr lang="de-DE" baseline="0" dirty="0" err="1"/>
              <a:t>the</a:t>
            </a:r>
            <a:r>
              <a:rPr lang="de-DE" baseline="0" dirty="0"/>
              <a:t> </a:t>
            </a:r>
            <a:r>
              <a:rPr lang="de-DE" baseline="0" dirty="0" err="1"/>
              <a:t>holes</a:t>
            </a:r>
            <a:r>
              <a:rPr lang="de-DE" baseline="0" dirty="0"/>
              <a:t>? </a:t>
            </a:r>
            <a:r>
              <a:rPr lang="en-US" dirty="0">
                <a:hlinkClick r:id="rId3"/>
              </a:rPr>
              <a:t>https://www.journals.uchicago.edu/doi/pdfplus/10.1086/685444</a:t>
            </a:r>
            <a:endParaRPr lang="en-US" dirty="0"/>
          </a:p>
          <a:p>
            <a:endParaRPr lang="de-DE" dirty="0"/>
          </a:p>
          <a:p>
            <a:r>
              <a:rPr lang="de-DE" dirty="0" err="1"/>
              <a:t>If</a:t>
            </a:r>
            <a:r>
              <a:rPr lang="de-DE" dirty="0"/>
              <a:t> </a:t>
            </a:r>
            <a:r>
              <a:rPr lang="de-DE" dirty="0" err="1"/>
              <a:t>we</a:t>
            </a:r>
            <a:r>
              <a:rPr lang="de-DE" dirty="0"/>
              <a:t> </a:t>
            </a:r>
            <a:r>
              <a:rPr lang="de-DE" dirty="0" err="1"/>
              <a:t>dont</a:t>
            </a:r>
            <a:r>
              <a:rPr lang="de-DE" dirty="0"/>
              <a:t> </a:t>
            </a:r>
            <a:r>
              <a:rPr lang="de-DE" dirty="0" err="1"/>
              <a:t>detect</a:t>
            </a:r>
            <a:r>
              <a:rPr lang="de-DE" dirty="0"/>
              <a:t> </a:t>
            </a:r>
            <a:r>
              <a:rPr lang="de-DE" dirty="0" err="1"/>
              <a:t>holes</a:t>
            </a:r>
            <a:r>
              <a:rPr lang="de-DE" baseline="0" dirty="0"/>
              <a:t> </a:t>
            </a:r>
            <a:r>
              <a:rPr lang="de-DE" baseline="0" dirty="0" err="1"/>
              <a:t>we</a:t>
            </a:r>
            <a:r>
              <a:rPr lang="de-DE" baseline="0" dirty="0"/>
              <a:t> </a:t>
            </a:r>
            <a:r>
              <a:rPr lang="de-DE" baseline="0" dirty="0" err="1"/>
              <a:t>may</a:t>
            </a:r>
            <a:r>
              <a:rPr lang="de-DE" baseline="0" dirty="0"/>
              <a:t> </a:t>
            </a:r>
            <a:r>
              <a:rPr lang="de-DE" baseline="0" dirty="0" err="1"/>
              <a:t>be</a:t>
            </a:r>
            <a:r>
              <a:rPr lang="de-DE" baseline="0" dirty="0"/>
              <a:t> </a:t>
            </a:r>
            <a:r>
              <a:rPr lang="de-DE" b="1" baseline="0" dirty="0" err="1"/>
              <a:t>overstimating</a:t>
            </a:r>
            <a:r>
              <a:rPr lang="de-DE" b="1" baseline="0" dirty="0"/>
              <a:t> </a:t>
            </a:r>
            <a:r>
              <a:rPr lang="de-DE" b="1" baseline="0" dirty="0" err="1"/>
              <a:t>functional</a:t>
            </a:r>
            <a:r>
              <a:rPr lang="de-DE" b="1" baseline="0" dirty="0"/>
              <a:t> </a:t>
            </a:r>
            <a:r>
              <a:rPr lang="de-DE" b="1" baseline="0" dirty="0" err="1"/>
              <a:t>diversity</a:t>
            </a:r>
            <a:r>
              <a:rPr lang="de-DE" baseline="0" dirty="0"/>
              <a:t>. This </a:t>
            </a:r>
            <a:r>
              <a:rPr lang="de-DE" baseline="0" dirty="0" err="1"/>
              <a:t>can</a:t>
            </a:r>
            <a:r>
              <a:rPr lang="de-DE" baseline="0" dirty="0"/>
              <a:t> </a:t>
            </a:r>
            <a:r>
              <a:rPr lang="de-DE" baseline="0" dirty="0" err="1"/>
              <a:t>lead</a:t>
            </a:r>
            <a:r>
              <a:rPr lang="de-DE" baseline="0" dirty="0"/>
              <a:t> </a:t>
            </a:r>
            <a:r>
              <a:rPr lang="de-DE" baseline="0" dirty="0" err="1"/>
              <a:t>to</a:t>
            </a:r>
            <a:r>
              <a:rPr lang="de-DE" baseline="0" dirty="0"/>
              <a:t> </a:t>
            </a:r>
            <a:r>
              <a:rPr lang="de-DE" baseline="0" dirty="0" err="1"/>
              <a:t>wrong</a:t>
            </a:r>
            <a:r>
              <a:rPr lang="de-DE" baseline="0" dirty="0"/>
              <a:t> </a:t>
            </a:r>
            <a:r>
              <a:rPr lang="de-DE" baseline="0" dirty="0" err="1"/>
              <a:t>comparisons</a:t>
            </a:r>
            <a:r>
              <a:rPr lang="de-DE" baseline="0" dirty="0"/>
              <a:t>. </a:t>
            </a:r>
            <a:endParaRPr lang="en-US" dirty="0"/>
          </a:p>
          <a:p>
            <a:endParaRPr lang="de-DE" dirty="0"/>
          </a:p>
          <a:p>
            <a:r>
              <a:rPr lang="de-DE" dirty="0" err="1"/>
              <a:t>Additionally</a:t>
            </a:r>
            <a:r>
              <a:rPr lang="de-DE" dirty="0"/>
              <a:t>:</a:t>
            </a:r>
          </a:p>
          <a:p>
            <a:pPr marL="228600" indent="-228600">
              <a:buAutoNum type="arabicPeriod"/>
            </a:pPr>
            <a:r>
              <a:rPr lang="de-DE" dirty="0" err="1"/>
              <a:t>Does</a:t>
            </a:r>
            <a:r>
              <a:rPr lang="de-DE" dirty="0"/>
              <a:t> </a:t>
            </a:r>
            <a:r>
              <a:rPr lang="de-DE" dirty="0" err="1"/>
              <a:t>invasion</a:t>
            </a:r>
            <a:r>
              <a:rPr lang="de-DE" dirty="0"/>
              <a:t> </a:t>
            </a:r>
            <a:r>
              <a:rPr lang="de-DE" dirty="0" err="1"/>
              <a:t>occur</a:t>
            </a:r>
            <a:r>
              <a:rPr lang="de-DE" dirty="0"/>
              <a:t> in </a:t>
            </a:r>
            <a:r>
              <a:rPr lang="de-DE" dirty="0" err="1"/>
              <a:t>holes</a:t>
            </a:r>
            <a:r>
              <a:rPr lang="de-DE" dirty="0"/>
              <a:t>?</a:t>
            </a:r>
          </a:p>
          <a:p>
            <a:pPr marL="228600" indent="-228600">
              <a:buAutoNum type="arabicPeriod"/>
            </a:pPr>
            <a:r>
              <a:rPr lang="en-US" dirty="0"/>
              <a:t>Do Species’ Niches Evolve Holes? </a:t>
            </a:r>
          </a:p>
          <a:p>
            <a:pPr marL="228600" indent="-228600">
              <a:buAutoNum type="arabicPeriod"/>
            </a:pPr>
            <a:r>
              <a:rPr lang="de-DE" dirty="0"/>
              <a:t>Climate </a:t>
            </a:r>
            <a:r>
              <a:rPr lang="de-DE" dirty="0" err="1"/>
              <a:t>change</a:t>
            </a:r>
            <a:r>
              <a:rPr lang="de-DE" dirty="0"/>
              <a:t>, </a:t>
            </a:r>
            <a:r>
              <a:rPr lang="de-DE" dirty="0" err="1"/>
              <a:t>when</a:t>
            </a:r>
            <a:r>
              <a:rPr lang="de-DE" dirty="0"/>
              <a:t> </a:t>
            </a:r>
            <a:r>
              <a:rPr lang="de-DE" dirty="0" err="1"/>
              <a:t>describing</a:t>
            </a:r>
            <a:r>
              <a:rPr lang="de-DE" dirty="0"/>
              <a:t> environmental </a:t>
            </a:r>
            <a:r>
              <a:rPr lang="de-DE" dirty="0" err="1"/>
              <a:t>space</a:t>
            </a:r>
            <a:r>
              <a:rPr lang="de-DE" dirty="0"/>
              <a:t> </a:t>
            </a:r>
            <a:r>
              <a:rPr lang="de-DE" dirty="0" err="1"/>
              <a:t>of</a:t>
            </a:r>
            <a:r>
              <a:rPr lang="de-DE" dirty="0"/>
              <a:t> </a:t>
            </a:r>
            <a:r>
              <a:rPr lang="de-DE" dirty="0" err="1"/>
              <a:t>species</a:t>
            </a:r>
            <a:r>
              <a:rPr lang="de-DE" baseline="0" dirty="0"/>
              <a:t>, </a:t>
            </a:r>
            <a:r>
              <a:rPr lang="de-DE" baseline="0" dirty="0" err="1"/>
              <a:t>holes</a:t>
            </a:r>
            <a:r>
              <a:rPr lang="de-DE" baseline="0" dirty="0"/>
              <a:t> </a:t>
            </a:r>
            <a:r>
              <a:rPr lang="de-DE" baseline="0" dirty="0" err="1"/>
              <a:t>indicate</a:t>
            </a:r>
            <a:r>
              <a:rPr lang="de-DE" baseline="0" dirty="0"/>
              <a:t> </a:t>
            </a:r>
            <a:r>
              <a:rPr lang="de-DE" baseline="0" dirty="0" err="1"/>
              <a:t>species</a:t>
            </a:r>
            <a:r>
              <a:rPr lang="de-DE" baseline="0" dirty="0"/>
              <a:t> do not </a:t>
            </a:r>
            <a:r>
              <a:rPr lang="de-DE" baseline="0" dirty="0" err="1"/>
              <a:t>inhabit</a:t>
            </a:r>
            <a:r>
              <a:rPr lang="de-DE" baseline="0" dirty="0"/>
              <a:t> </a:t>
            </a:r>
            <a:r>
              <a:rPr lang="de-DE" baseline="0" dirty="0" err="1"/>
              <a:t>these</a:t>
            </a:r>
            <a:r>
              <a:rPr lang="de-DE" baseline="0" dirty="0"/>
              <a:t> </a:t>
            </a:r>
            <a:r>
              <a:rPr lang="de-DE" baseline="0" dirty="0" err="1"/>
              <a:t>places</a:t>
            </a:r>
            <a:r>
              <a:rPr lang="de-DE" baseline="0" dirty="0"/>
              <a:t>, e.g., </a:t>
            </a:r>
            <a:r>
              <a:rPr lang="en-US" dirty="0"/>
              <a:t>a hypothesis is that species with potential climate niches falling completely within a hole might not be able to migrate to nearby regions with more favorable climate and so become locally extinct (Burrows et al. 2014).</a:t>
            </a:r>
          </a:p>
          <a:p>
            <a:endParaRPr lang="de-DE" baseline="0" dirty="0"/>
          </a:p>
          <a:p>
            <a:pPr marL="0" indent="0">
              <a:buNone/>
            </a:pP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60</a:t>
            </a:fld>
            <a:endParaRPr lang="LID4096"/>
          </a:p>
        </p:txBody>
      </p:sp>
    </p:spTree>
    <p:extLst>
      <p:ext uri="{BB962C8B-B14F-4D97-AF65-F5344CB8AC3E}">
        <p14:creationId xmlns:p14="http://schemas.microsoft.com/office/powerpoint/2010/main" val="3207231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This project is on the Hawaiian islands</a:t>
            </a:r>
          </a:p>
          <a:p>
            <a:pPr marL="0" indent="0">
              <a:buNone/>
            </a:pPr>
            <a:r>
              <a:rPr lang="en-US" sz="1200" b="0" i="0" kern="1200" dirty="0">
                <a:solidFill>
                  <a:schemeClr val="tx1"/>
                </a:solidFill>
                <a:effectLst/>
                <a:latin typeface="+mn-lt"/>
                <a:ea typeface="+mn-ea"/>
                <a:cs typeface="+mn-cs"/>
              </a:rPr>
              <a:t>Excellent model system</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One of the most isolated oceanic archipelagos on earth: 3,000 km from the nearest continent.</a:t>
            </a:r>
          </a:p>
          <a:p>
            <a:pPr marL="685800" lvl="1" indent="-228600">
              <a:buAutoNum type="arabicPeriod"/>
            </a:pPr>
            <a:r>
              <a:rPr lang="en-US" sz="1200" b="0" i="0" kern="1200" dirty="0">
                <a:solidFill>
                  <a:schemeClr val="tx1"/>
                </a:solidFill>
                <a:effectLst/>
                <a:latin typeface="+mn-lt"/>
                <a:ea typeface="+mn-ea"/>
                <a:cs typeface="+mn-cs"/>
              </a:rPr>
              <a:t>Islands have large gradient of ages and sizes, from 0.5 to 5 Ma. </a:t>
            </a:r>
          </a:p>
          <a:p>
            <a:pPr marL="685800" lvl="1" indent="-228600">
              <a:buAutoNum type="arabicPeriod"/>
            </a:pPr>
            <a:r>
              <a:rPr lang="de-DE" sz="1200" b="0" i="0" kern="1200" dirty="0">
                <a:solidFill>
                  <a:schemeClr val="tx1"/>
                </a:solidFill>
                <a:effectLst/>
                <a:latin typeface="+mn-lt"/>
                <a:ea typeface="+mn-ea"/>
                <a:cs typeface="+mn-cs"/>
              </a:rPr>
              <a:t>Very s</a:t>
            </a:r>
            <a:r>
              <a:rPr lang="en-US" sz="1200" b="0" i="0" kern="1200" dirty="0" err="1">
                <a:solidFill>
                  <a:schemeClr val="tx1"/>
                </a:solidFill>
                <a:effectLst/>
                <a:latin typeface="+mn-lt"/>
                <a:ea typeface="+mn-ea"/>
                <a:cs typeface="+mn-cs"/>
              </a:rPr>
              <a:t>teep</a:t>
            </a:r>
            <a:r>
              <a:rPr lang="en-US" sz="1200" b="0" i="0" kern="1200" dirty="0">
                <a:solidFill>
                  <a:schemeClr val="tx1"/>
                </a:solidFill>
                <a:effectLst/>
                <a:latin typeface="+mn-lt"/>
                <a:ea typeface="+mn-ea"/>
                <a:cs typeface="+mn-cs"/>
              </a:rPr>
              <a:t> gradient of precipitation: ranging from 200 to more than 11 thousand mm of annual rain a year. </a:t>
            </a:r>
          </a:p>
          <a:p>
            <a:pPr marL="0" lvl="0" indent="0">
              <a:buNone/>
            </a:pPr>
            <a:endParaRPr lang="de-DE" sz="1200" b="0" i="0" kern="1200" dirty="0">
              <a:solidFill>
                <a:schemeClr val="tx1"/>
              </a:solidFill>
              <a:effectLst/>
              <a:latin typeface="+mn-lt"/>
              <a:ea typeface="+mn-ea"/>
              <a:cs typeface="+mn-cs"/>
            </a:endParaRPr>
          </a:p>
          <a:p>
            <a:pPr marL="0" lvl="0" indent="0">
              <a:buNone/>
            </a:pPr>
            <a:r>
              <a:rPr lang="en-US" sz="1200" b="0" i="0" kern="1200" noProof="0" dirty="0">
                <a:solidFill>
                  <a:schemeClr val="tx1"/>
                </a:solidFill>
                <a:effectLst/>
                <a:latin typeface="+mn-lt"/>
                <a:ea typeface="+mn-ea"/>
                <a:cs typeface="+mn-cs"/>
              </a:rPr>
              <a:t>LEFT: blue colors represent humid to super humid areas on the islands.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t>
            </a:r>
          </a:p>
          <a:p>
            <a:pPr marL="0" indent="0">
              <a:buNone/>
            </a:pPr>
            <a:r>
              <a:rPr lang="en-US" sz="1200" b="0" i="0" kern="1200" dirty="0">
                <a:solidFill>
                  <a:schemeClr val="tx1"/>
                </a:solidFill>
                <a:effectLst/>
                <a:latin typeface="+mn-lt"/>
                <a:ea typeface="+mn-ea"/>
                <a:cs typeface="+mn-cs"/>
              </a:rPr>
              <a:t>Missing: </a:t>
            </a:r>
            <a:r>
              <a:rPr lang="en-US" sz="1200" b="0" i="0" kern="1200" dirty="0" err="1">
                <a:solidFill>
                  <a:schemeClr val="tx1"/>
                </a:solidFill>
                <a:effectLst/>
                <a:latin typeface="+mn-lt"/>
                <a:ea typeface="+mn-ea"/>
                <a:cs typeface="+mn-cs"/>
              </a:rPr>
              <a:t>Maloka’i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Kaho’olawe</a:t>
            </a: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61</a:t>
            </a:fld>
            <a:endParaRPr lang="en-US"/>
          </a:p>
        </p:txBody>
      </p:sp>
    </p:spTree>
    <p:extLst>
      <p:ext uri="{BB962C8B-B14F-4D97-AF65-F5344CB8AC3E}">
        <p14:creationId xmlns:p14="http://schemas.microsoft.com/office/powerpoint/2010/main" val="31147978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62</a:t>
            </a:fld>
            <a:endParaRPr lang="en-US"/>
          </a:p>
        </p:txBody>
      </p:sp>
    </p:spTree>
    <p:extLst>
      <p:ext uri="{BB962C8B-B14F-4D97-AF65-F5344CB8AC3E}">
        <p14:creationId xmlns:p14="http://schemas.microsoft.com/office/powerpoint/2010/main" val="1842769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a:t>
            </a:r>
            <a:r>
              <a:rPr lang="en-US" noProof="0" dirty="0"/>
              <a:t>set me research question. </a:t>
            </a:r>
          </a:p>
        </p:txBody>
      </p:sp>
      <p:sp>
        <p:nvSpPr>
          <p:cNvPr id="4" name="Slide Number Placeholder 3"/>
          <p:cNvSpPr>
            <a:spLocks noGrp="1"/>
          </p:cNvSpPr>
          <p:nvPr>
            <p:ph type="sldNum" sz="quarter" idx="5"/>
          </p:nvPr>
        </p:nvSpPr>
        <p:spPr/>
        <p:txBody>
          <a:bodyPr/>
          <a:lstStyle/>
          <a:p>
            <a:fld id="{B4A7F134-018A-484E-8994-0979893C17FB}" type="slidenum">
              <a:rPr lang="en-US" smtClean="0"/>
              <a:t>63</a:t>
            </a:fld>
            <a:endParaRPr lang="en-US"/>
          </a:p>
        </p:txBody>
      </p:sp>
    </p:spTree>
    <p:extLst>
      <p:ext uri="{BB962C8B-B14F-4D97-AF65-F5344CB8AC3E}">
        <p14:creationId xmlns:p14="http://schemas.microsoft.com/office/powerpoint/2010/main" val="39997009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How to estimate HV following Blonder approcah</a:t>
            </a:r>
          </a:p>
          <a:p>
            <a:r>
              <a:rPr lang="de-DE" dirty="0"/>
              <a:t>1. Collect/gather</a:t>
            </a:r>
            <a:r>
              <a:rPr lang="de-DE" baseline="0" dirty="0"/>
              <a:t> </a:t>
            </a:r>
            <a:r>
              <a:rPr lang="de-DE" dirty="0"/>
              <a:t>you traits.</a:t>
            </a:r>
          </a:p>
          <a:p>
            <a:r>
              <a:rPr lang="de-DE" dirty="0"/>
              <a:t>2. Use tranformation</a:t>
            </a:r>
            <a:r>
              <a:rPr lang="de-DE" baseline="0" dirty="0"/>
              <a:t> if you trait-data has different order of magnitude. For intance seed mass: there are plants with microscopic seeds (micrograms), to plants with seeds heavier than 20 kg.</a:t>
            </a:r>
          </a:p>
          <a:p>
            <a:r>
              <a:rPr lang="de-DE" baseline="0" dirty="0"/>
              <a:t>3. Deal with missing values. Ideally you impute/predict missing values because </a:t>
            </a:r>
            <a:r>
              <a:rPr lang="en-US" baseline="0" dirty="0"/>
              <a:t>delete species with missing data for the calculation of diversity indices may introduce bias (</a:t>
            </a:r>
            <a:r>
              <a:rPr lang="en-US" dirty="0" err="1">
                <a:effectLst/>
              </a:rPr>
              <a:t>Taugourdeau</a:t>
            </a:r>
            <a:r>
              <a:rPr lang="en-US" dirty="0">
                <a:effectLst/>
              </a:rPr>
              <a:t> et al 2014</a:t>
            </a:r>
            <a:r>
              <a:rPr lang="en-US" baseline="0" dirty="0"/>
              <a:t>).</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64</a:t>
            </a:fld>
            <a:endParaRPr lang="en-US"/>
          </a:p>
        </p:txBody>
      </p:sp>
    </p:spTree>
    <p:extLst>
      <p:ext uri="{BB962C8B-B14F-4D97-AF65-F5344CB8AC3E}">
        <p14:creationId xmlns:p14="http://schemas.microsoft.com/office/powerpoint/2010/main" val="618305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use the lowest dimensionality possible for the Blonder approach.</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65</a:t>
            </a:fld>
            <a:endParaRPr lang="en-US"/>
          </a:p>
        </p:txBody>
      </p:sp>
    </p:spTree>
    <p:extLst>
      <p:ext uri="{BB962C8B-B14F-4D97-AF65-F5344CB8AC3E}">
        <p14:creationId xmlns:p14="http://schemas.microsoft.com/office/powerpoint/2010/main" val="1420483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 A distance-based framework to compute multidimensional functional diversity </a:t>
            </a:r>
          </a:p>
          <a:p>
            <a:pPr marL="228600" indent="-228600">
              <a:buAutoNum type="arabicPeriod"/>
            </a:pPr>
            <a:r>
              <a:rPr lang="en-US" dirty="0"/>
              <a:t>Once the species-species distance matrix is obtained, if variables are continuous then axes can be represented in Euclidean space. </a:t>
            </a:r>
          </a:p>
          <a:p>
            <a:pPr marL="228600" indent="-228600">
              <a:buAutoNum type="arabicPeriod"/>
            </a:pPr>
            <a:r>
              <a:rPr lang="en-US" dirty="0"/>
              <a:t>Principal coordinates analysis (</a:t>
            </a:r>
            <a:r>
              <a:rPr lang="en-US" dirty="0" err="1"/>
              <a:t>PCoA</a:t>
            </a:r>
            <a:r>
              <a:rPr lang="en-US" dirty="0"/>
              <a:t>) is performed on the corrected species-species distance matrix. The </a:t>
            </a:r>
            <a:r>
              <a:rPr lang="en-US" b="1" dirty="0"/>
              <a:t>resulting </a:t>
            </a:r>
            <a:r>
              <a:rPr lang="en-US" b="1" dirty="0" err="1"/>
              <a:t>PCoA</a:t>
            </a:r>
            <a:r>
              <a:rPr lang="en-US" b="1" dirty="0"/>
              <a:t> axes are used as the new ‘traits’ </a:t>
            </a:r>
            <a:r>
              <a:rPr lang="en-US" dirty="0"/>
              <a:t>to compute the three indices of </a:t>
            </a:r>
            <a:r>
              <a:rPr lang="en-US" dirty="0" err="1"/>
              <a:t>Villéger</a:t>
            </a:r>
            <a:r>
              <a:rPr lang="en-US" dirty="0"/>
              <a:t> et al. (2008): </a:t>
            </a:r>
            <a:r>
              <a:rPr lang="en-US" dirty="0" err="1"/>
              <a:t>FRic</a:t>
            </a:r>
            <a:r>
              <a:rPr lang="en-US" dirty="0"/>
              <a:t>, </a:t>
            </a:r>
            <a:r>
              <a:rPr lang="en-US" dirty="0" err="1"/>
              <a:t>FEve</a:t>
            </a:r>
            <a:r>
              <a:rPr lang="en-US" dirty="0"/>
              <a:t>, and </a:t>
            </a:r>
            <a:r>
              <a:rPr lang="en-US" dirty="0" err="1"/>
              <a:t>FDiv</a:t>
            </a:r>
            <a:r>
              <a:rPr lang="en-US" dirty="0"/>
              <a:t>. For </a:t>
            </a:r>
            <a:r>
              <a:rPr lang="en-US" dirty="0" err="1"/>
              <a:t>FEve</a:t>
            </a:r>
            <a:r>
              <a:rPr lang="en-US" dirty="0"/>
              <a:t>, there is no limit on the number of traits that can be used, so all </a:t>
            </a:r>
            <a:r>
              <a:rPr lang="en-US" dirty="0" err="1"/>
              <a:t>PCoA</a:t>
            </a:r>
            <a:r>
              <a:rPr lang="en-US" dirty="0"/>
              <a:t> axes are used.</a:t>
            </a:r>
          </a:p>
          <a:p>
            <a:pPr marL="228600" indent="-228600">
              <a:buAutoNum type="arabicPeriod"/>
            </a:pPr>
            <a:endParaRPr lang="en-US" dirty="0"/>
          </a:p>
          <a:p>
            <a:pPr marL="0" indent="0">
              <a:buNone/>
            </a:pPr>
            <a:r>
              <a:rPr lang="en-US" sz="1200" b="0" i="0" kern="1200" dirty="0">
                <a:solidFill>
                  <a:schemeClr val="tx1"/>
                </a:solidFill>
                <a:effectLst/>
                <a:latin typeface="+mn-lt"/>
                <a:ea typeface="+mn-ea"/>
                <a:cs typeface="+mn-cs"/>
              </a:rPr>
              <a:t>While </a:t>
            </a:r>
            <a:r>
              <a:rPr lang="en-US" sz="1200" b="1" i="0" kern="1200" dirty="0">
                <a:solidFill>
                  <a:schemeClr val="tx1"/>
                </a:solidFill>
                <a:effectLst/>
                <a:latin typeface="+mn-lt"/>
                <a:ea typeface="+mn-ea"/>
                <a:cs typeface="+mn-cs"/>
              </a:rPr>
              <a:t>PCA</a:t>
            </a:r>
            <a:r>
              <a:rPr lang="en-US" sz="1200" b="0" i="0" kern="1200" dirty="0">
                <a:solidFill>
                  <a:schemeClr val="tx1"/>
                </a:solidFill>
                <a:effectLst/>
                <a:latin typeface="+mn-lt"/>
                <a:ea typeface="+mn-ea"/>
                <a:cs typeface="+mn-cs"/>
              </a:rPr>
              <a:t> is based on Euclidean distances, </a:t>
            </a:r>
            <a:r>
              <a:rPr lang="en-US" sz="1200" b="1" i="0" kern="1200" dirty="0" err="1">
                <a:solidFill>
                  <a:schemeClr val="tx1"/>
                </a:solidFill>
                <a:effectLst/>
                <a:latin typeface="+mn-lt"/>
                <a:ea typeface="+mn-ea"/>
                <a:cs typeface="+mn-cs"/>
              </a:rPr>
              <a:t>PCoA</a:t>
            </a:r>
            <a:r>
              <a:rPr lang="en-US" sz="1200" b="0" i="0" kern="1200" dirty="0">
                <a:solidFill>
                  <a:schemeClr val="tx1"/>
                </a:solidFill>
                <a:effectLst/>
                <a:latin typeface="+mn-lt"/>
                <a:ea typeface="+mn-ea"/>
                <a:cs typeface="+mn-cs"/>
              </a:rPr>
              <a:t> can handle (dis)similarity matrices calculated from quantitative, semi-quantitative, qualitative, and mixed variables.</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66</a:t>
            </a:fld>
            <a:endParaRPr lang="en-US"/>
          </a:p>
        </p:txBody>
      </p:sp>
    </p:spTree>
    <p:extLst>
      <p:ext uri="{BB962C8B-B14F-4D97-AF65-F5344CB8AC3E}">
        <p14:creationId xmlns:p14="http://schemas.microsoft.com/office/powerpoint/2010/main" val="410127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6</a:t>
            </a:fld>
            <a:endParaRPr lang="LID4096"/>
          </a:p>
        </p:txBody>
      </p:sp>
    </p:spTree>
    <p:extLst>
      <p:ext uri="{BB962C8B-B14F-4D97-AF65-F5344CB8AC3E}">
        <p14:creationId xmlns:p14="http://schemas.microsoft.com/office/powerpoint/2010/main" val="294633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Functional ecology is a relatively newly defined discipline, but in fact, ecologists have been applying it since long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E.g., The theory of evolution by Darwin is based on his observations of birds and plant traits in the Galapagos.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7</a:t>
            </a:fld>
            <a:endParaRPr lang="LID4096"/>
          </a:p>
        </p:txBody>
      </p:sp>
    </p:spTree>
    <p:extLst>
      <p:ext uri="{BB962C8B-B14F-4D97-AF65-F5344CB8AC3E}">
        <p14:creationId xmlns:p14="http://schemas.microsoft.com/office/powerpoint/2010/main" val="21972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Animals from the “same species” look different because they have adapted to different environments. </a:t>
            </a:r>
          </a:p>
          <a:p>
            <a:r>
              <a:rPr lang="en-US" dirty="0"/>
              <a:t>Environmental filter.</a:t>
            </a:r>
          </a:p>
        </p:txBody>
      </p:sp>
      <p:sp>
        <p:nvSpPr>
          <p:cNvPr id="4" name="Slide Number Placeholder 3"/>
          <p:cNvSpPr>
            <a:spLocks noGrp="1"/>
          </p:cNvSpPr>
          <p:nvPr>
            <p:ph type="sldNum" sz="quarter" idx="5"/>
          </p:nvPr>
        </p:nvSpPr>
        <p:spPr/>
        <p:txBody>
          <a:bodyPr/>
          <a:lstStyle/>
          <a:p>
            <a:fld id="{004BE879-13D8-4949-BD11-010E8C933437}" type="slidenum">
              <a:rPr lang="LID4096" smtClean="0"/>
              <a:t>8</a:t>
            </a:fld>
            <a:endParaRPr lang="LID4096"/>
          </a:p>
        </p:txBody>
      </p:sp>
    </p:spTree>
    <p:extLst>
      <p:ext uri="{BB962C8B-B14F-4D97-AF65-F5344CB8AC3E}">
        <p14:creationId xmlns:p14="http://schemas.microsoft.com/office/powerpoint/2010/main" val="41089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function mean?</a:t>
            </a:r>
          </a:p>
        </p:txBody>
      </p:sp>
      <p:sp>
        <p:nvSpPr>
          <p:cNvPr id="4" name="Slide Number Placeholder 3"/>
          <p:cNvSpPr>
            <a:spLocks noGrp="1"/>
          </p:cNvSpPr>
          <p:nvPr>
            <p:ph type="sldNum" sz="quarter" idx="5"/>
          </p:nvPr>
        </p:nvSpPr>
        <p:spPr/>
        <p:txBody>
          <a:bodyPr/>
          <a:lstStyle/>
          <a:p>
            <a:fld id="{004BE879-13D8-4949-BD11-010E8C933437}" type="slidenum">
              <a:rPr lang="LID4096" smtClean="0"/>
              <a:t>9</a:t>
            </a:fld>
            <a:endParaRPr lang="LID4096"/>
          </a:p>
        </p:txBody>
      </p:sp>
    </p:spTree>
    <p:extLst>
      <p:ext uri="{BB962C8B-B14F-4D97-AF65-F5344CB8AC3E}">
        <p14:creationId xmlns:p14="http://schemas.microsoft.com/office/powerpoint/2010/main" val="297172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02F6-555D-474C-9633-849FB85DA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1362D97-5648-4FDE-BD63-9AA8F34BF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3D95B9C-10C6-4FCE-9FB0-031AC3E67B02}"/>
              </a:ext>
            </a:extLst>
          </p:cNvPr>
          <p:cNvSpPr>
            <a:spLocks noGrp="1"/>
          </p:cNvSpPr>
          <p:nvPr>
            <p:ph type="dt" sz="half" idx="10"/>
          </p:nvPr>
        </p:nvSpPr>
        <p:spPr/>
        <p:txBody>
          <a:bodyPr/>
          <a:lstStyle/>
          <a:p>
            <a:fld id="{D7AE7823-FD65-49B3-A2B3-5F523F801C47}" type="datetime1">
              <a:rPr lang="LID4096" smtClean="0"/>
              <a:t>01/27/2023</a:t>
            </a:fld>
            <a:endParaRPr lang="LID4096"/>
          </a:p>
        </p:txBody>
      </p:sp>
      <p:sp>
        <p:nvSpPr>
          <p:cNvPr id="5" name="Footer Placeholder 4">
            <a:extLst>
              <a:ext uri="{FF2B5EF4-FFF2-40B4-BE49-F238E27FC236}">
                <a16:creationId xmlns:a16="http://schemas.microsoft.com/office/drawing/2014/main" id="{F79BCB70-9C0B-451B-9789-38B3F18BA3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47ADD8-97A6-483E-85ED-2A7EC52515E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3107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2FA7-ACFA-4362-BC9E-228BAC46D04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FC101D8-6764-4029-A6DD-7A6933AEE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95805AF-DD62-47F1-AF83-ABA220DCCD56}"/>
              </a:ext>
            </a:extLst>
          </p:cNvPr>
          <p:cNvSpPr>
            <a:spLocks noGrp="1"/>
          </p:cNvSpPr>
          <p:nvPr>
            <p:ph type="dt" sz="half" idx="10"/>
          </p:nvPr>
        </p:nvSpPr>
        <p:spPr/>
        <p:txBody>
          <a:bodyPr/>
          <a:lstStyle/>
          <a:p>
            <a:fld id="{73E1BFA7-B032-4C61-80DC-111667DD1418}" type="datetime1">
              <a:rPr lang="LID4096" smtClean="0"/>
              <a:t>01/27/2023</a:t>
            </a:fld>
            <a:endParaRPr lang="LID4096"/>
          </a:p>
        </p:txBody>
      </p:sp>
      <p:sp>
        <p:nvSpPr>
          <p:cNvPr id="5" name="Footer Placeholder 4">
            <a:extLst>
              <a:ext uri="{FF2B5EF4-FFF2-40B4-BE49-F238E27FC236}">
                <a16:creationId xmlns:a16="http://schemas.microsoft.com/office/drawing/2014/main" id="{B26B1F2A-CEC5-4875-94C5-D5F0E0CDE5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716922A-9071-4094-887E-E0FBE106D0A2}"/>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42770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02582-56F0-4DCD-AD44-BA23448752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E223854-50E7-468B-BAAD-FCBC360BD7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8F54C20-81E5-4E5E-8169-96587B39E996}"/>
              </a:ext>
            </a:extLst>
          </p:cNvPr>
          <p:cNvSpPr>
            <a:spLocks noGrp="1"/>
          </p:cNvSpPr>
          <p:nvPr>
            <p:ph type="dt" sz="half" idx="10"/>
          </p:nvPr>
        </p:nvSpPr>
        <p:spPr/>
        <p:txBody>
          <a:bodyPr/>
          <a:lstStyle/>
          <a:p>
            <a:fld id="{D134B2AD-6FDE-4EB6-9F5B-65CF4022F569}" type="datetime1">
              <a:rPr lang="LID4096" smtClean="0"/>
              <a:t>01/27/2023</a:t>
            </a:fld>
            <a:endParaRPr lang="LID4096"/>
          </a:p>
        </p:txBody>
      </p:sp>
      <p:sp>
        <p:nvSpPr>
          <p:cNvPr id="5" name="Footer Placeholder 4">
            <a:extLst>
              <a:ext uri="{FF2B5EF4-FFF2-40B4-BE49-F238E27FC236}">
                <a16:creationId xmlns:a16="http://schemas.microsoft.com/office/drawing/2014/main" id="{6BB5C07E-2A37-4B14-9D85-059AC96B373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BB4BBA0-02AB-472D-A424-087C233110A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44189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 - Heading onl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D7F1277-5422-7041-BBB0-E15DB0A474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0001" y="6244950"/>
            <a:ext cx="1074556" cy="361233"/>
          </a:xfrm>
          <a:prstGeom prst="rect">
            <a:avLst/>
          </a:prstGeom>
        </p:spPr>
      </p:pic>
      <p:sp>
        <p:nvSpPr>
          <p:cNvPr id="2" name="Foliennummernplatzhalter 1">
            <a:extLst>
              <a:ext uri="{FF2B5EF4-FFF2-40B4-BE49-F238E27FC236}">
                <a16:creationId xmlns:a16="http://schemas.microsoft.com/office/drawing/2014/main" id="{3C49A934-44AD-E341-9A26-216B40114FF6}"/>
              </a:ext>
            </a:extLst>
          </p:cNvPr>
          <p:cNvSpPr>
            <a:spLocks noGrp="1"/>
          </p:cNvSpPr>
          <p:nvPr>
            <p:ph type="sldNum" sz="quarter" idx="10"/>
          </p:nvPr>
        </p:nvSpPr>
        <p:spPr/>
        <p:txBody>
          <a:bodyPr/>
          <a:lstStyle/>
          <a:p>
            <a:fld id="{4C9BCB9A-1FC9-B141-82B1-F720E2D6C81A}" type="slidenum">
              <a:rPr lang="de-DE" smtClean="0"/>
              <a:pPr/>
              <a:t>‹#›</a:t>
            </a:fld>
            <a:endParaRPr lang="de-DE" dirty="0"/>
          </a:p>
        </p:txBody>
      </p:sp>
      <p:sp>
        <p:nvSpPr>
          <p:cNvPr id="10" name="Textplatzhalter 9">
            <a:extLst>
              <a:ext uri="{FF2B5EF4-FFF2-40B4-BE49-F238E27FC236}">
                <a16:creationId xmlns:a16="http://schemas.microsoft.com/office/drawing/2014/main" id="{460BDEAF-6750-E24C-AB04-5E0BEBB2D51E}"/>
              </a:ext>
            </a:extLst>
          </p:cNvPr>
          <p:cNvSpPr>
            <a:spLocks noGrp="1"/>
          </p:cNvSpPr>
          <p:nvPr>
            <p:ph type="body" sz="quarter" idx="17"/>
          </p:nvPr>
        </p:nvSpPr>
        <p:spPr>
          <a:xfrm>
            <a:off x="719667" y="501649"/>
            <a:ext cx="10960023" cy="768000"/>
          </a:xfrm>
          <a:prstGeom prst="rect">
            <a:avLst/>
          </a:prstGeom>
        </p:spPr>
        <p:txBody>
          <a:bodyPr lIns="0" tIns="0" rIns="0" bIns="0"/>
          <a:lstStyle>
            <a:lvl1pPr marL="0" indent="0">
              <a:buNone/>
              <a:defRPr sz="2400" b="1"/>
            </a:lvl1pPr>
          </a:lstStyle>
          <a:p>
            <a:pPr lvl="0"/>
            <a:r>
              <a:rPr lang="en-US"/>
              <a:t>Edit Master text styles</a:t>
            </a:r>
          </a:p>
        </p:txBody>
      </p:sp>
    </p:spTree>
    <p:extLst>
      <p:ext uri="{BB962C8B-B14F-4D97-AF65-F5344CB8AC3E}">
        <p14:creationId xmlns:p14="http://schemas.microsoft.com/office/powerpoint/2010/main" val="4156885252"/>
      </p:ext>
    </p:extLst>
  </p:cSld>
  <p:clrMapOvr>
    <a:masterClrMapping/>
  </p:clrMapOvr>
  <p:extLst mod="1">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2BAD-F329-46EB-9552-CD5AC57CC30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4720FCC-8DF4-4A3D-9266-EA37B5E6BD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CD64B54-0FA0-4B67-9100-AD89C0B3ADAC}"/>
              </a:ext>
            </a:extLst>
          </p:cNvPr>
          <p:cNvSpPr>
            <a:spLocks noGrp="1"/>
          </p:cNvSpPr>
          <p:nvPr>
            <p:ph type="dt" sz="half" idx="10"/>
          </p:nvPr>
        </p:nvSpPr>
        <p:spPr/>
        <p:txBody>
          <a:bodyPr/>
          <a:lstStyle/>
          <a:p>
            <a:fld id="{AA6CCE04-7C3B-489A-8171-A94CB61EA543}" type="datetime1">
              <a:rPr lang="LID4096" smtClean="0"/>
              <a:t>01/27/2023</a:t>
            </a:fld>
            <a:endParaRPr lang="LID4096"/>
          </a:p>
        </p:txBody>
      </p:sp>
      <p:sp>
        <p:nvSpPr>
          <p:cNvPr id="5" name="Footer Placeholder 4">
            <a:extLst>
              <a:ext uri="{FF2B5EF4-FFF2-40B4-BE49-F238E27FC236}">
                <a16:creationId xmlns:a16="http://schemas.microsoft.com/office/drawing/2014/main" id="{560C0A6C-9B17-4713-8C48-82FEC379B9A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49FD1E-092B-44B9-B1A8-538BB2CBE29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0058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913A-3804-4F62-894F-4D1F78F6A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D55DCCA-E85E-406E-BAC2-416D088F8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7113F6-F28F-4925-B6EB-044C38F70A00}"/>
              </a:ext>
            </a:extLst>
          </p:cNvPr>
          <p:cNvSpPr>
            <a:spLocks noGrp="1"/>
          </p:cNvSpPr>
          <p:nvPr>
            <p:ph type="dt" sz="half" idx="10"/>
          </p:nvPr>
        </p:nvSpPr>
        <p:spPr/>
        <p:txBody>
          <a:bodyPr/>
          <a:lstStyle/>
          <a:p>
            <a:fld id="{481DE4D8-C422-4AE2-86FF-78853F8B8414}" type="datetime1">
              <a:rPr lang="LID4096" smtClean="0"/>
              <a:t>01/27/2023</a:t>
            </a:fld>
            <a:endParaRPr lang="LID4096"/>
          </a:p>
        </p:txBody>
      </p:sp>
      <p:sp>
        <p:nvSpPr>
          <p:cNvPr id="5" name="Footer Placeholder 4">
            <a:extLst>
              <a:ext uri="{FF2B5EF4-FFF2-40B4-BE49-F238E27FC236}">
                <a16:creationId xmlns:a16="http://schemas.microsoft.com/office/drawing/2014/main" id="{892E926F-32C2-41A7-9DD8-17A706E8BE4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777E6F-BD61-4F67-BA81-FAF6CE3214C0}"/>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6654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7634-09CF-4605-B3A1-024502B5044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C562BD-C4B8-43F4-B778-20EABC01F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41DEB9F6-D8A7-46A0-858D-F818F7BA47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32EB15F-2592-478E-9AB6-B9044E617A3D}"/>
              </a:ext>
            </a:extLst>
          </p:cNvPr>
          <p:cNvSpPr>
            <a:spLocks noGrp="1"/>
          </p:cNvSpPr>
          <p:nvPr>
            <p:ph type="dt" sz="half" idx="10"/>
          </p:nvPr>
        </p:nvSpPr>
        <p:spPr/>
        <p:txBody>
          <a:bodyPr/>
          <a:lstStyle/>
          <a:p>
            <a:fld id="{A042C20E-6DDF-4298-B53E-73890D733AEF}" type="datetime1">
              <a:rPr lang="LID4096" smtClean="0"/>
              <a:t>01/27/2023</a:t>
            </a:fld>
            <a:endParaRPr lang="LID4096"/>
          </a:p>
        </p:txBody>
      </p:sp>
      <p:sp>
        <p:nvSpPr>
          <p:cNvPr id="6" name="Footer Placeholder 5">
            <a:extLst>
              <a:ext uri="{FF2B5EF4-FFF2-40B4-BE49-F238E27FC236}">
                <a16:creationId xmlns:a16="http://schemas.microsoft.com/office/drawing/2014/main" id="{1D6F3D23-665A-47D1-9346-8DD11D0271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86867AB-C4F9-4A40-8683-50FD74B3AA0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80535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3882-70C6-4DF6-949B-CF0815DD0B9E}"/>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F0C8FD5-94DB-4FA3-9DF8-3D0379AC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8C6D0D-3F9F-48AE-ACC7-5C44FC11C7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B0126C8-11D1-4A0C-99DF-7AE4AFD58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B35652-404C-4435-94A7-A6BA94C677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2600E37-6F88-40E8-A4E3-4A76A5FA0B23}"/>
              </a:ext>
            </a:extLst>
          </p:cNvPr>
          <p:cNvSpPr>
            <a:spLocks noGrp="1"/>
          </p:cNvSpPr>
          <p:nvPr>
            <p:ph type="dt" sz="half" idx="10"/>
          </p:nvPr>
        </p:nvSpPr>
        <p:spPr/>
        <p:txBody>
          <a:bodyPr/>
          <a:lstStyle/>
          <a:p>
            <a:fld id="{849B97A7-5977-4DAB-B9E0-FA43D9C67E12}" type="datetime1">
              <a:rPr lang="LID4096" smtClean="0"/>
              <a:t>01/27/2023</a:t>
            </a:fld>
            <a:endParaRPr lang="LID4096"/>
          </a:p>
        </p:txBody>
      </p:sp>
      <p:sp>
        <p:nvSpPr>
          <p:cNvPr id="8" name="Footer Placeholder 7">
            <a:extLst>
              <a:ext uri="{FF2B5EF4-FFF2-40B4-BE49-F238E27FC236}">
                <a16:creationId xmlns:a16="http://schemas.microsoft.com/office/drawing/2014/main" id="{42709D04-368E-4A78-94A0-AEE73D57633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96023E2D-6A1C-4551-83DC-CF74BA5147B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979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B95D-9E7A-4A23-80A5-7DB3E8645CF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847D56C9-7633-42BC-B8C5-3E239A8191B3}"/>
              </a:ext>
            </a:extLst>
          </p:cNvPr>
          <p:cNvSpPr>
            <a:spLocks noGrp="1"/>
          </p:cNvSpPr>
          <p:nvPr>
            <p:ph type="dt" sz="half" idx="10"/>
          </p:nvPr>
        </p:nvSpPr>
        <p:spPr/>
        <p:txBody>
          <a:bodyPr/>
          <a:lstStyle/>
          <a:p>
            <a:fld id="{C057748B-A1FB-4641-834D-10D48F813CC4}" type="datetime1">
              <a:rPr lang="LID4096" smtClean="0"/>
              <a:t>01/27/2023</a:t>
            </a:fld>
            <a:endParaRPr lang="LID4096"/>
          </a:p>
        </p:txBody>
      </p:sp>
      <p:sp>
        <p:nvSpPr>
          <p:cNvPr id="4" name="Footer Placeholder 3">
            <a:extLst>
              <a:ext uri="{FF2B5EF4-FFF2-40B4-BE49-F238E27FC236}">
                <a16:creationId xmlns:a16="http://schemas.microsoft.com/office/drawing/2014/main" id="{4222DF11-7558-47CE-842B-983DDF4C688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64C4515-A94C-4566-A493-7600E95D2AD4}"/>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08328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679D1-FEC0-43D1-B91E-FF6A405ECAA1}"/>
              </a:ext>
            </a:extLst>
          </p:cNvPr>
          <p:cNvSpPr>
            <a:spLocks noGrp="1"/>
          </p:cNvSpPr>
          <p:nvPr>
            <p:ph type="dt" sz="half" idx="10"/>
          </p:nvPr>
        </p:nvSpPr>
        <p:spPr/>
        <p:txBody>
          <a:bodyPr/>
          <a:lstStyle/>
          <a:p>
            <a:fld id="{A1A2B7FA-3DA6-4AB3-B8B7-C9D38C7A94BB}" type="datetime1">
              <a:rPr lang="LID4096" smtClean="0"/>
              <a:t>01/27/2023</a:t>
            </a:fld>
            <a:endParaRPr lang="LID4096"/>
          </a:p>
        </p:txBody>
      </p:sp>
      <p:sp>
        <p:nvSpPr>
          <p:cNvPr id="3" name="Footer Placeholder 2">
            <a:extLst>
              <a:ext uri="{FF2B5EF4-FFF2-40B4-BE49-F238E27FC236}">
                <a16:creationId xmlns:a16="http://schemas.microsoft.com/office/drawing/2014/main" id="{2D2B554A-27A7-4DFC-A181-DD551F899A1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15943B3-7C92-4B60-9F17-C51E91C9014D}"/>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79446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2D86-E0D9-4764-8D92-F4BFC5DE2E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46B30B7-0545-4DC9-9CCB-C421C706E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50879453-7958-4B8A-BD8C-229727B4F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32E93-BCE4-491C-9541-B670B92FA88A}"/>
              </a:ext>
            </a:extLst>
          </p:cNvPr>
          <p:cNvSpPr>
            <a:spLocks noGrp="1"/>
          </p:cNvSpPr>
          <p:nvPr>
            <p:ph type="dt" sz="half" idx="10"/>
          </p:nvPr>
        </p:nvSpPr>
        <p:spPr/>
        <p:txBody>
          <a:bodyPr/>
          <a:lstStyle/>
          <a:p>
            <a:fld id="{35329121-678B-4D32-AEDF-14C518F6B9B5}" type="datetime1">
              <a:rPr lang="LID4096" smtClean="0"/>
              <a:t>01/27/2023</a:t>
            </a:fld>
            <a:endParaRPr lang="LID4096"/>
          </a:p>
        </p:txBody>
      </p:sp>
      <p:sp>
        <p:nvSpPr>
          <p:cNvPr id="6" name="Footer Placeholder 5">
            <a:extLst>
              <a:ext uri="{FF2B5EF4-FFF2-40B4-BE49-F238E27FC236}">
                <a16:creationId xmlns:a16="http://schemas.microsoft.com/office/drawing/2014/main" id="{2C3FFBCD-4B5F-4CAA-ADBD-3D3DA2C2977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EA2025E-8790-4629-BBB6-8506DBD7F25F}"/>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5978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2B3-1A37-4D81-B109-FEF5AE354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70FFD2AA-134D-40EE-9D6E-23B00BCAA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F4E76A2-EF69-4889-8157-6A181D47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C28080-27F4-4478-A904-C088052D2822}"/>
              </a:ext>
            </a:extLst>
          </p:cNvPr>
          <p:cNvSpPr>
            <a:spLocks noGrp="1"/>
          </p:cNvSpPr>
          <p:nvPr>
            <p:ph type="dt" sz="half" idx="10"/>
          </p:nvPr>
        </p:nvSpPr>
        <p:spPr/>
        <p:txBody>
          <a:bodyPr/>
          <a:lstStyle/>
          <a:p>
            <a:fld id="{96533083-C599-4EF8-A467-9AE0E13A5521}" type="datetime1">
              <a:rPr lang="LID4096" smtClean="0"/>
              <a:t>01/27/2023</a:t>
            </a:fld>
            <a:endParaRPr lang="LID4096"/>
          </a:p>
        </p:txBody>
      </p:sp>
      <p:sp>
        <p:nvSpPr>
          <p:cNvPr id="6" name="Footer Placeholder 5">
            <a:extLst>
              <a:ext uri="{FF2B5EF4-FFF2-40B4-BE49-F238E27FC236}">
                <a16:creationId xmlns:a16="http://schemas.microsoft.com/office/drawing/2014/main" id="{2A2BAA55-C9BB-4364-BAA6-805ECC8EACB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9C61448-DE1C-4DBA-9C7E-DD7273481D1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18554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EF486-04B7-4A2D-85EE-05A6E42AC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BE22853-CE0E-4F85-9ADE-531E49E88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B8E21E-8D4C-4A14-AD91-0C8320D5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A0D00-B9D7-4286-90B2-33F70E145B7C}" type="datetime1">
              <a:rPr lang="LID4096" smtClean="0"/>
              <a:t>01/27/2023</a:t>
            </a:fld>
            <a:endParaRPr lang="LID4096"/>
          </a:p>
        </p:txBody>
      </p:sp>
      <p:sp>
        <p:nvSpPr>
          <p:cNvPr id="5" name="Footer Placeholder 4">
            <a:extLst>
              <a:ext uri="{FF2B5EF4-FFF2-40B4-BE49-F238E27FC236}">
                <a16:creationId xmlns:a16="http://schemas.microsoft.com/office/drawing/2014/main" id="{BEA6B53D-6438-4610-9216-5B6FD82AE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6CDFCD30-9E87-491F-B8EA-782488680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C8D7F-9C84-47C4-B132-BAD03B6622AA}" type="slidenum">
              <a:rPr lang="LID4096" smtClean="0"/>
              <a:t>‹#›</a:t>
            </a:fld>
            <a:endParaRPr lang="LID4096"/>
          </a:p>
        </p:txBody>
      </p:sp>
    </p:spTree>
    <p:extLst>
      <p:ext uri="{BB962C8B-B14F-4D97-AF65-F5344CB8AC3E}">
        <p14:creationId xmlns:p14="http://schemas.microsoft.com/office/powerpoint/2010/main" val="90478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paola.barajas@idiv.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1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7.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4.png"/><Relationship Id="rId1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16.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3.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18.wdp"/><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doi.org/10.5061/dryad.1kk02q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hyperlink" Target="https://drive.google.com/drive/folders/1p4rjmcypsl7AdHmkQq8KoyXAzt8ur4xD?usp=sharin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github.com/chase-lab/biodiv-patterns-course-2023/tree/main/week%203/2%20-%20Tuesda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4A3A97-85DA-485F-872F-E193F0952FD2}"/>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9E344191-0B7C-40CB-B6E3-89EFFC55A963}"/>
              </a:ext>
            </a:extLst>
          </p:cNvPr>
          <p:cNvSpPr>
            <a:spLocks noGrp="1"/>
          </p:cNvSpPr>
          <p:nvPr>
            <p:ph type="ctrTitle"/>
          </p:nvPr>
        </p:nvSpPr>
        <p:spPr>
          <a:xfrm>
            <a:off x="1301750" y="1558925"/>
            <a:ext cx="6737350" cy="3740150"/>
          </a:xfrm>
        </p:spPr>
        <p:txBody>
          <a:bodyPr>
            <a:noAutofit/>
          </a:bodyPr>
          <a:lstStyle/>
          <a:p>
            <a:pPr algn="l"/>
            <a:r>
              <a:rPr lang="en-US" dirty="0"/>
              <a:t>Functional diversity</a:t>
            </a:r>
            <a:br>
              <a:rPr lang="en-US" dirty="0"/>
            </a:br>
            <a:br>
              <a:rPr lang="en-US" dirty="0"/>
            </a:br>
            <a:r>
              <a:rPr lang="en-US" sz="2500" dirty="0"/>
              <a:t>Paola Barajas</a:t>
            </a:r>
            <a:br>
              <a:rPr lang="en-US" sz="1800" dirty="0"/>
            </a:br>
            <a:r>
              <a:rPr lang="en-US" sz="1800" b="1" dirty="0">
                <a:hlinkClick r:id="rId4"/>
              </a:rPr>
              <a:t>paola.barajas@idiv.de</a:t>
            </a:r>
            <a:endParaRPr lang="en-US" sz="1800" b="1" dirty="0"/>
          </a:p>
        </p:txBody>
      </p:sp>
      <p:sp>
        <p:nvSpPr>
          <p:cNvPr id="8" name="Rectangle 7">
            <a:extLst>
              <a:ext uri="{FF2B5EF4-FFF2-40B4-BE49-F238E27FC236}">
                <a16:creationId xmlns:a16="http://schemas.microsoft.com/office/drawing/2014/main" id="{013FB1A9-6561-48DE-A292-30C1C3534621}"/>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Tree>
    <p:extLst>
      <p:ext uri="{BB962C8B-B14F-4D97-AF65-F5344CB8AC3E}">
        <p14:creationId xmlns:p14="http://schemas.microsoft.com/office/powerpoint/2010/main" val="226858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200" y="1825625"/>
            <a:ext cx="10515600" cy="4351338"/>
          </a:xfrm>
        </p:spPr>
        <p:txBody>
          <a:bodyPr>
            <a:normAutofit/>
          </a:bodyPr>
          <a:lstStyle/>
          <a:p>
            <a:pPr marL="0" indent="0">
              <a:lnSpc>
                <a:spcPct val="160000"/>
              </a:lnSpc>
              <a:buNone/>
            </a:pPr>
            <a:r>
              <a:rPr lang="en-US" sz="2500" b="1" dirty="0"/>
              <a:t>What does functional diversity </a:t>
            </a:r>
            <a:r>
              <a:rPr lang="de-DE" sz="2500" b="1" dirty="0" err="1"/>
              <a:t>measure</a:t>
            </a:r>
            <a:r>
              <a:rPr lang="de-DE" sz="2500" b="1" dirty="0"/>
              <a:t>?</a:t>
            </a:r>
            <a:r>
              <a:rPr lang="en-US" sz="2500" b="1" dirty="0"/>
              <a:t> </a:t>
            </a:r>
          </a:p>
          <a:p>
            <a:pPr marL="0" indent="0">
              <a:lnSpc>
                <a:spcPct val="150000"/>
              </a:lnSpc>
              <a:buNone/>
            </a:pPr>
            <a:r>
              <a:rPr lang="en-US" sz="2500" dirty="0"/>
              <a:t>Differences among species are quantified using morphological and physiological characteristics (“traits”) that impact how organisms respond to environmental factors, affect other trophic levels, and influence ecosystem properties</a:t>
            </a:r>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10</a:t>
            </a:fld>
            <a:endParaRPr lang="LID4096"/>
          </a:p>
        </p:txBody>
      </p:sp>
      <p:sp>
        <p:nvSpPr>
          <p:cNvPr id="6" name="Rectangle 5">
            <a:extLst>
              <a:ext uri="{FF2B5EF4-FFF2-40B4-BE49-F238E27FC236}">
                <a16:creationId xmlns:a16="http://schemas.microsoft.com/office/drawing/2014/main" id="{1870CB0A-C6B8-4D4E-841A-6E5F76BC49EC}"/>
              </a:ext>
            </a:extLst>
          </p:cNvPr>
          <p:cNvSpPr/>
          <p:nvPr/>
        </p:nvSpPr>
        <p:spPr>
          <a:xfrm>
            <a:off x="5358916" y="5861411"/>
            <a:ext cx="4509568" cy="369332"/>
          </a:xfrm>
          <a:prstGeom prst="rect">
            <a:avLst/>
          </a:prstGeom>
        </p:spPr>
        <p:txBody>
          <a:bodyPr wrap="none">
            <a:spAutoFit/>
          </a:bodyPr>
          <a:lstStyle/>
          <a:p>
            <a:r>
              <a:rPr lang="en-US" dirty="0" err="1">
                <a:latin typeface="Agency FB" panose="020B0503020202020204" pitchFamily="34" charset="0"/>
              </a:rPr>
              <a:t>Lavorel</a:t>
            </a:r>
            <a:r>
              <a:rPr lang="en-US" dirty="0">
                <a:latin typeface="Agency FB" panose="020B0503020202020204" pitchFamily="34" charset="0"/>
              </a:rPr>
              <a:t> and Garnier 2002 </a:t>
            </a:r>
            <a:r>
              <a:rPr lang="en-US" dirty="0" err="1">
                <a:latin typeface="Agency FB" panose="020B0503020202020204" pitchFamily="34" charset="0"/>
              </a:rPr>
              <a:t>Func</a:t>
            </a:r>
            <a:r>
              <a:rPr lang="en-US" dirty="0">
                <a:latin typeface="Agency FB" panose="020B0503020202020204" pitchFamily="34" charset="0"/>
              </a:rPr>
              <a:t>. </a:t>
            </a:r>
            <a:r>
              <a:rPr lang="en-US" dirty="0" err="1">
                <a:latin typeface="Agency FB" panose="020B0503020202020204" pitchFamily="34" charset="0"/>
              </a:rPr>
              <a:t>Ecol</a:t>
            </a:r>
            <a:r>
              <a:rPr lang="en-US" dirty="0">
                <a:latin typeface="Agency FB" panose="020B0503020202020204" pitchFamily="34" charset="0"/>
              </a:rPr>
              <a:t>; </a:t>
            </a:r>
            <a:r>
              <a:rPr lang="en-US" dirty="0" err="1">
                <a:latin typeface="Agency FB" panose="020B0503020202020204" pitchFamily="34" charset="0"/>
              </a:rPr>
              <a:t>Violle</a:t>
            </a:r>
            <a:r>
              <a:rPr lang="en-US" dirty="0">
                <a:latin typeface="Agency FB" panose="020B0503020202020204" pitchFamily="34" charset="0"/>
              </a:rPr>
              <a:t> et al 2007 </a:t>
            </a:r>
            <a:r>
              <a:rPr lang="en-US" dirty="0">
                <a:solidFill>
                  <a:srgbClr val="222222"/>
                </a:solidFill>
                <a:latin typeface="Agency FB" panose="020B0503020202020204" pitchFamily="34" charset="0"/>
              </a:rPr>
              <a:t>Oikos</a:t>
            </a:r>
            <a:endParaRPr lang="en-US" dirty="0">
              <a:latin typeface="Agency FB" panose="020B0503020202020204" pitchFamily="34" charset="0"/>
            </a:endParaRPr>
          </a:p>
        </p:txBody>
      </p:sp>
      <p:sp>
        <p:nvSpPr>
          <p:cNvPr id="7" name="Rectangle 6">
            <a:extLst>
              <a:ext uri="{FF2B5EF4-FFF2-40B4-BE49-F238E27FC236}">
                <a16:creationId xmlns:a16="http://schemas.microsoft.com/office/drawing/2014/main" id="{0B9894E1-57A2-403E-9EDB-A29BA3CDF793}"/>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60548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2706-99C6-409F-AF72-014BDF22A1E0}"/>
              </a:ext>
            </a:extLst>
          </p:cNvPr>
          <p:cNvSpPr>
            <a:spLocks noGrp="1"/>
          </p:cNvSpPr>
          <p:nvPr>
            <p:ph type="title"/>
          </p:nvPr>
        </p:nvSpPr>
        <p:spPr/>
        <p:txBody>
          <a:bodyPr/>
          <a:lstStyle/>
          <a:p>
            <a:r>
              <a:rPr lang="en-US" dirty="0"/>
              <a:t>Functional ecology</a:t>
            </a:r>
            <a:endParaRPr lang="en-US" sz="4000" dirty="0"/>
          </a:p>
        </p:txBody>
      </p:sp>
      <p:sp>
        <p:nvSpPr>
          <p:cNvPr id="3" name="Content Placeholder 2">
            <a:extLst>
              <a:ext uri="{FF2B5EF4-FFF2-40B4-BE49-F238E27FC236}">
                <a16:creationId xmlns:a16="http://schemas.microsoft.com/office/drawing/2014/main" id="{32734393-2F21-418D-AF9E-8B5D79C36581}"/>
              </a:ext>
            </a:extLst>
          </p:cNvPr>
          <p:cNvSpPr>
            <a:spLocks noGrp="1"/>
          </p:cNvSpPr>
          <p:nvPr>
            <p:ph idx="1"/>
          </p:nvPr>
        </p:nvSpPr>
        <p:spPr>
          <a:xfrm>
            <a:off x="838198" y="1825625"/>
            <a:ext cx="6160874" cy="4351338"/>
          </a:xfrm>
        </p:spPr>
        <p:txBody>
          <a:bodyPr>
            <a:normAutofit/>
          </a:bodyPr>
          <a:lstStyle/>
          <a:p>
            <a:pPr marL="0" lvl="0" indent="0">
              <a:lnSpc>
                <a:spcPct val="150000"/>
              </a:lnSpc>
              <a:spcBef>
                <a:spcPts val="0"/>
              </a:spcBef>
              <a:buNone/>
              <a:defRPr/>
            </a:pPr>
            <a:endParaRPr lang="en-US" sz="2500" dirty="0"/>
          </a:p>
          <a:p>
            <a:pPr marL="0" lvl="0" indent="0">
              <a:lnSpc>
                <a:spcPct val="150000"/>
              </a:lnSpc>
              <a:spcBef>
                <a:spcPts val="0"/>
              </a:spcBef>
              <a:buNone/>
              <a:defRPr/>
            </a:pPr>
            <a:r>
              <a:rPr lang="en-US" sz="2500" dirty="0"/>
              <a:t>Example of trait variation between organisms’ </a:t>
            </a:r>
          </a:p>
          <a:p>
            <a:pPr marL="0" lvl="0" indent="0">
              <a:lnSpc>
                <a:spcPct val="150000"/>
              </a:lnSpc>
              <a:spcBef>
                <a:spcPts val="0"/>
              </a:spcBef>
              <a:buNone/>
              <a:defRPr/>
            </a:pPr>
            <a:r>
              <a:rPr lang="en-US" sz="2500" dirty="0"/>
              <a:t>Different canopy heights and body sizes</a:t>
            </a:r>
          </a:p>
          <a:p>
            <a:pPr marL="0" lvl="0" indent="0">
              <a:lnSpc>
                <a:spcPct val="150000"/>
              </a:lnSpc>
              <a:spcBef>
                <a:spcPts val="0"/>
              </a:spcBef>
              <a:buNone/>
              <a:defRPr/>
            </a:pPr>
            <a:endParaRPr lang="en-US" sz="2500" dirty="0"/>
          </a:p>
        </p:txBody>
      </p:sp>
      <p:sp>
        <p:nvSpPr>
          <p:cNvPr id="4" name="Slide Number Placeholder 3">
            <a:extLst>
              <a:ext uri="{FF2B5EF4-FFF2-40B4-BE49-F238E27FC236}">
                <a16:creationId xmlns:a16="http://schemas.microsoft.com/office/drawing/2014/main" id="{1C9707CF-2250-4C5B-93E9-AC4508AB2184}"/>
              </a:ext>
            </a:extLst>
          </p:cNvPr>
          <p:cNvSpPr>
            <a:spLocks noGrp="1"/>
          </p:cNvSpPr>
          <p:nvPr>
            <p:ph type="sldNum" sz="quarter" idx="12"/>
          </p:nvPr>
        </p:nvSpPr>
        <p:spPr/>
        <p:txBody>
          <a:bodyPr/>
          <a:lstStyle/>
          <a:p>
            <a:fld id="{C73C8D7F-9C84-47C4-B132-BAD03B6622AA}" type="slidenum">
              <a:rPr lang="LID4096" smtClean="0"/>
              <a:t>11</a:t>
            </a:fld>
            <a:endParaRPr lang="LID4096"/>
          </a:p>
        </p:txBody>
      </p:sp>
      <p:sp>
        <p:nvSpPr>
          <p:cNvPr id="5" name="Rectangle 4">
            <a:extLst>
              <a:ext uri="{FF2B5EF4-FFF2-40B4-BE49-F238E27FC236}">
                <a16:creationId xmlns:a16="http://schemas.microsoft.com/office/drawing/2014/main" id="{418185B5-648C-474E-B993-84382336A435}"/>
              </a:ext>
            </a:extLst>
          </p:cNvPr>
          <p:cNvSpPr/>
          <p:nvPr/>
        </p:nvSpPr>
        <p:spPr>
          <a:xfrm>
            <a:off x="5160820" y="5861411"/>
            <a:ext cx="4732313" cy="369332"/>
          </a:xfrm>
          <a:prstGeom prst="rect">
            <a:avLst/>
          </a:prstGeom>
        </p:spPr>
        <p:txBody>
          <a:bodyPr wrap="square">
            <a:spAutoFit/>
          </a:bodyPr>
          <a:lstStyle/>
          <a:p>
            <a:r>
              <a:rPr lang="en-US" dirty="0">
                <a:solidFill>
                  <a:srgbClr val="222222"/>
                </a:solidFill>
                <a:latin typeface="Agency FB" panose="020B0503020202020204" pitchFamily="34" charset="0"/>
              </a:rPr>
              <a:t> </a:t>
            </a:r>
            <a:r>
              <a:rPr lang="en-US" dirty="0" err="1">
                <a:solidFill>
                  <a:srgbClr val="222222"/>
                </a:solidFill>
                <a:latin typeface="Agency FB" panose="020B0503020202020204" pitchFamily="34" charset="0"/>
              </a:rPr>
              <a:t>Dı́az</a:t>
            </a:r>
            <a:r>
              <a:rPr lang="en-US" dirty="0">
                <a:solidFill>
                  <a:srgbClr val="222222"/>
                </a:solidFill>
                <a:latin typeface="Agency FB" panose="020B0503020202020204" pitchFamily="34" charset="0"/>
              </a:rPr>
              <a:t> &amp; </a:t>
            </a:r>
            <a:r>
              <a:rPr lang="en-US" dirty="0" err="1">
                <a:solidFill>
                  <a:srgbClr val="222222"/>
                </a:solidFill>
                <a:latin typeface="Agency FB" panose="020B0503020202020204" pitchFamily="34" charset="0"/>
              </a:rPr>
              <a:t>Cabido</a:t>
            </a:r>
            <a:r>
              <a:rPr lang="en-US" dirty="0">
                <a:solidFill>
                  <a:srgbClr val="222222"/>
                </a:solidFill>
                <a:latin typeface="Agency FB" panose="020B0503020202020204" pitchFamily="34" charset="0"/>
              </a:rPr>
              <a:t> 2001 </a:t>
            </a:r>
            <a:r>
              <a:rPr lang="en-GB" dirty="0">
                <a:latin typeface="Agency FB" panose="020B0503020202020204" pitchFamily="34" charset="0"/>
              </a:rPr>
              <a:t>Trends Ecol. </a:t>
            </a:r>
            <a:r>
              <a:rPr lang="en-GB" dirty="0" err="1">
                <a:latin typeface="Agency FB" panose="020B0503020202020204" pitchFamily="34" charset="0"/>
              </a:rPr>
              <a:t>Evol</a:t>
            </a:r>
            <a:r>
              <a:rPr lang="en-GB" dirty="0">
                <a:latin typeface="Agency FB" panose="020B0503020202020204" pitchFamily="34" charset="0"/>
              </a:rPr>
              <a:t>.</a:t>
            </a:r>
            <a:r>
              <a:rPr lang="en-US" dirty="0">
                <a:solidFill>
                  <a:srgbClr val="222222"/>
                </a:solidFill>
                <a:latin typeface="Agency FB" panose="020B0503020202020204" pitchFamily="34" charset="0"/>
              </a:rPr>
              <a:t>; Mason et al 2005 Oikos</a:t>
            </a:r>
            <a:endParaRPr lang="en-US" dirty="0">
              <a:latin typeface="Agency FB" panose="020B0503020202020204" pitchFamily="34" charset="0"/>
            </a:endParaRPr>
          </a:p>
        </p:txBody>
      </p:sp>
      <p:sp>
        <p:nvSpPr>
          <p:cNvPr id="13" name="Rectangle 12">
            <a:extLst>
              <a:ext uri="{FF2B5EF4-FFF2-40B4-BE49-F238E27FC236}">
                <a16:creationId xmlns:a16="http://schemas.microsoft.com/office/drawing/2014/main" id="{2B58950A-4BD8-49AC-BA7B-6FF08B7CC4FC}"/>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7" name="Picture 6">
            <a:extLst>
              <a:ext uri="{FF2B5EF4-FFF2-40B4-BE49-F238E27FC236}">
                <a16:creationId xmlns:a16="http://schemas.microsoft.com/office/drawing/2014/main" id="{0E20FC3D-87D8-40A5-AAB6-C6558346327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8035345" y="3908278"/>
            <a:ext cx="2358565" cy="2123115"/>
          </a:xfrm>
          <a:prstGeom prst="rect">
            <a:avLst/>
          </a:prstGeom>
        </p:spPr>
      </p:pic>
      <p:pic>
        <p:nvPicPr>
          <p:cNvPr id="8" name="Picture 7">
            <a:extLst>
              <a:ext uri="{FF2B5EF4-FFF2-40B4-BE49-F238E27FC236}">
                <a16:creationId xmlns:a16="http://schemas.microsoft.com/office/drawing/2014/main" id="{90C9AE5D-8CC6-459C-91AF-1465CA74C6B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8035345" y="956883"/>
            <a:ext cx="2586846" cy="2635552"/>
          </a:xfrm>
          <a:prstGeom prst="rect">
            <a:avLst/>
          </a:prstGeom>
        </p:spPr>
      </p:pic>
      <p:pic>
        <p:nvPicPr>
          <p:cNvPr id="6" name="Picture 5">
            <a:extLst>
              <a:ext uri="{FF2B5EF4-FFF2-40B4-BE49-F238E27FC236}">
                <a16:creationId xmlns:a16="http://schemas.microsoft.com/office/drawing/2014/main" id="{8E28FF29-E305-46DC-B20A-8BD0FB4203C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411142" y="1426212"/>
            <a:ext cx="1474974" cy="1407245"/>
          </a:xfrm>
          <a:prstGeom prst="rect">
            <a:avLst/>
          </a:prstGeom>
        </p:spPr>
      </p:pic>
      <p:pic>
        <p:nvPicPr>
          <p:cNvPr id="10" name="Picture 9">
            <a:extLst>
              <a:ext uri="{FF2B5EF4-FFF2-40B4-BE49-F238E27FC236}">
                <a16:creationId xmlns:a16="http://schemas.microsoft.com/office/drawing/2014/main" id="{03C4B0FB-F24A-47A1-875E-5C2E6C42F1A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584206" y="4252476"/>
            <a:ext cx="1474974" cy="1407245"/>
          </a:xfrm>
          <a:prstGeom prst="rect">
            <a:avLst/>
          </a:prstGeom>
        </p:spPr>
      </p:pic>
    </p:spTree>
    <p:extLst>
      <p:ext uri="{BB962C8B-B14F-4D97-AF65-F5344CB8AC3E}">
        <p14:creationId xmlns:p14="http://schemas.microsoft.com/office/powerpoint/2010/main" val="308998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419850" y="4469679"/>
            <a:ext cx="5165039" cy="2461345"/>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12</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32105" y="2411662"/>
            <a:ext cx="5916539" cy="1977390"/>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332104" y="250237"/>
            <a:ext cx="5916539" cy="2036968"/>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378107" y="4491998"/>
            <a:ext cx="5870537" cy="2135611"/>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6419850" y="238071"/>
            <a:ext cx="5271239" cy="1920348"/>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13">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6419850" y="2289886"/>
            <a:ext cx="5325663" cy="2099166"/>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3902295" y="2766382"/>
            <a:ext cx="5125121" cy="861774"/>
          </a:xfrm>
          <a:prstGeom prst="rect">
            <a:avLst/>
          </a:prstGeom>
          <a:solidFill>
            <a:schemeClr val="bg1">
              <a:lumMod val="85000"/>
            </a:schemeClr>
          </a:solidFill>
        </p:spPr>
        <p:txBody>
          <a:bodyPr wrap="none" rtlCol="0">
            <a:spAutoFit/>
          </a:bodyPr>
          <a:lstStyle/>
          <a:p>
            <a:pPr algn="ctr"/>
            <a:r>
              <a:rPr lang="en-US" sz="500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3930732" y="1626919"/>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921823" y="3596244"/>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801090" y="587432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9892962" y="1385455"/>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9091913" y="341316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6419850" y="5559803"/>
            <a:ext cx="228476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138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443AEC-8878-4015-A3BD-18C2A6CA3D76}"/>
              </a:ext>
            </a:extLst>
          </p:cNvPr>
          <p:cNvSpPr>
            <a:spLocks noGrp="1"/>
          </p:cNvSpPr>
          <p:nvPr>
            <p:ph type="sldNum" sz="quarter" idx="12"/>
          </p:nvPr>
        </p:nvSpPr>
        <p:spPr/>
        <p:txBody>
          <a:bodyPr/>
          <a:lstStyle/>
          <a:p>
            <a:fld id="{C73C8D7F-9C84-47C4-B132-BAD03B6622AA}" type="slidenum">
              <a:rPr lang="LID4096" smtClean="0"/>
              <a:t>13</a:t>
            </a:fld>
            <a:endParaRPr lang="LID4096"/>
          </a:p>
        </p:txBody>
      </p:sp>
      <p:pic>
        <p:nvPicPr>
          <p:cNvPr id="3" name="Picture 2">
            <a:extLst>
              <a:ext uri="{FF2B5EF4-FFF2-40B4-BE49-F238E27FC236}">
                <a16:creationId xmlns:a16="http://schemas.microsoft.com/office/drawing/2014/main" id="{FB5E94B6-D128-4AEF-BCC2-C59CB4167E2F}"/>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096000" y="200326"/>
            <a:ext cx="5804562" cy="2538528"/>
          </a:xfrm>
          <a:prstGeom prst="rect">
            <a:avLst/>
          </a:prstGeom>
          <a:ln>
            <a:solidFill>
              <a:schemeClr val="bg2"/>
            </a:solidFill>
          </a:ln>
        </p:spPr>
      </p:pic>
      <p:pic>
        <p:nvPicPr>
          <p:cNvPr id="5" name="Picture 4">
            <a:extLst>
              <a:ext uri="{FF2B5EF4-FFF2-40B4-BE49-F238E27FC236}">
                <a16:creationId xmlns:a16="http://schemas.microsoft.com/office/drawing/2014/main" id="{D97F0CDD-97A4-45A1-9B8E-3C2732B1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223453" y="2738854"/>
            <a:ext cx="5711690" cy="2167037"/>
          </a:xfrm>
          <a:prstGeom prst="rect">
            <a:avLst/>
          </a:prstGeom>
          <a:ln>
            <a:solidFill>
              <a:schemeClr val="bg2"/>
            </a:solidFill>
          </a:ln>
        </p:spPr>
      </p:pic>
      <p:pic>
        <p:nvPicPr>
          <p:cNvPr id="6" name="Picture 5">
            <a:extLst>
              <a:ext uri="{FF2B5EF4-FFF2-40B4-BE49-F238E27FC236}">
                <a16:creationId xmlns:a16="http://schemas.microsoft.com/office/drawing/2014/main" id="{888AE595-A4F6-4B87-8E31-04E191AEDB5B}"/>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245002" y="422950"/>
            <a:ext cx="5668593" cy="2052422"/>
          </a:xfrm>
          <a:prstGeom prst="rect">
            <a:avLst/>
          </a:prstGeom>
          <a:ln>
            <a:solidFill>
              <a:schemeClr val="bg2"/>
            </a:solidFill>
          </a:ln>
        </p:spPr>
      </p:pic>
      <p:pic>
        <p:nvPicPr>
          <p:cNvPr id="7" name="Picture 6">
            <a:extLst>
              <a:ext uri="{FF2B5EF4-FFF2-40B4-BE49-F238E27FC236}">
                <a16:creationId xmlns:a16="http://schemas.microsoft.com/office/drawing/2014/main" id="{E0924362-B517-4C81-907E-64F098DE87C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096000" y="2870604"/>
            <a:ext cx="5125627" cy="2140824"/>
          </a:xfrm>
          <a:prstGeom prst="rect">
            <a:avLst/>
          </a:prstGeom>
        </p:spPr>
      </p:pic>
      <p:sp>
        <p:nvSpPr>
          <p:cNvPr id="8" name="TextBox 7">
            <a:extLst>
              <a:ext uri="{FF2B5EF4-FFF2-40B4-BE49-F238E27FC236}">
                <a16:creationId xmlns:a16="http://schemas.microsoft.com/office/drawing/2014/main" id="{72A0129D-1E24-42B1-BA4F-13AD918FC8DF}"/>
              </a:ext>
            </a:extLst>
          </p:cNvPr>
          <p:cNvSpPr txBox="1"/>
          <p:nvPr/>
        </p:nvSpPr>
        <p:spPr>
          <a:xfrm rot="20758813">
            <a:off x="1931331" y="2851956"/>
            <a:ext cx="8286243" cy="923330"/>
          </a:xfrm>
          <a:prstGeom prst="rect">
            <a:avLst/>
          </a:prstGeom>
          <a:solidFill>
            <a:schemeClr val="bg1">
              <a:lumMod val="85000"/>
            </a:schemeClr>
          </a:solidFill>
        </p:spPr>
        <p:txBody>
          <a:bodyPr wrap="none" rtlCol="0">
            <a:spAutoFit/>
          </a:bodyPr>
          <a:lstStyle/>
          <a:p>
            <a:pPr algn="ctr"/>
            <a:r>
              <a:rPr lang="en-US" sz="5400" dirty="0"/>
              <a:t>Address ecological questions</a:t>
            </a:r>
            <a:endParaRPr lang="en-US" sz="5000" dirty="0"/>
          </a:p>
        </p:txBody>
      </p:sp>
      <p:cxnSp>
        <p:nvCxnSpPr>
          <p:cNvPr id="9" name="Straight Connector 8">
            <a:extLst>
              <a:ext uri="{FF2B5EF4-FFF2-40B4-BE49-F238E27FC236}">
                <a16:creationId xmlns:a16="http://schemas.microsoft.com/office/drawing/2014/main" id="{B2F48309-46CB-4ED5-BB98-5250BF83D777}"/>
              </a:ext>
            </a:extLst>
          </p:cNvPr>
          <p:cNvCxnSpPr/>
          <p:nvPr/>
        </p:nvCxnSpPr>
        <p:spPr>
          <a:xfrm>
            <a:off x="437407" y="1684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87C19937-D7CE-45AD-93AB-D368AF60C2B0}"/>
              </a:ext>
            </a:extLst>
          </p:cNvPr>
          <p:cNvCxnSpPr/>
          <p:nvPr/>
        </p:nvCxnSpPr>
        <p:spPr>
          <a:xfrm>
            <a:off x="841169" y="3684603"/>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6282AAEE-857E-43FC-BE26-0D9528CC7F2E}"/>
              </a:ext>
            </a:extLst>
          </p:cNvPr>
          <p:cNvCxnSpPr/>
          <p:nvPr/>
        </p:nvCxnSpPr>
        <p:spPr>
          <a:xfrm>
            <a:off x="6674923" y="1589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1683841A-35C4-4584-8B16-74DBA21E7584}"/>
              </a:ext>
            </a:extLst>
          </p:cNvPr>
          <p:cNvCxnSpPr/>
          <p:nvPr/>
        </p:nvCxnSpPr>
        <p:spPr>
          <a:xfrm>
            <a:off x="8275121" y="394101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68E3F989-A28D-4873-AECE-4876238E631F}"/>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3721837" y="4980971"/>
            <a:ext cx="4383516" cy="1918409"/>
          </a:xfrm>
          <a:prstGeom prst="rect">
            <a:avLst/>
          </a:prstGeom>
        </p:spPr>
      </p:pic>
      <p:cxnSp>
        <p:nvCxnSpPr>
          <p:cNvPr id="13" name="Straight Connector 12">
            <a:extLst>
              <a:ext uri="{FF2B5EF4-FFF2-40B4-BE49-F238E27FC236}">
                <a16:creationId xmlns:a16="http://schemas.microsoft.com/office/drawing/2014/main" id="{E5B8F612-A60F-43F8-B0AB-79588CCCCFFF}"/>
              </a:ext>
            </a:extLst>
          </p:cNvPr>
          <p:cNvCxnSpPr/>
          <p:nvPr/>
        </p:nvCxnSpPr>
        <p:spPr>
          <a:xfrm>
            <a:off x="1775362" y="6097628"/>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575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solidFill>
                  <a:schemeClr val="bg1">
                    <a:lumMod val="85000"/>
                  </a:schemeClr>
                </a:solidFill>
              </a:rPr>
              <a:t>Introduction</a:t>
            </a:r>
          </a:p>
          <a:p>
            <a:pPr lvl="1">
              <a:lnSpc>
                <a:spcPct val="150000"/>
              </a:lnSpc>
            </a:pPr>
            <a:r>
              <a:rPr lang="en-US" dirty="0">
                <a:solidFill>
                  <a:schemeClr val="bg1">
                    <a:lumMod val="85000"/>
                  </a:schemeClr>
                </a:solidFill>
              </a:rPr>
              <a:t>Functional diversity is a facet of biodiversity</a:t>
            </a:r>
          </a:p>
          <a:p>
            <a:pPr lvl="1">
              <a:lnSpc>
                <a:spcPct val="150000"/>
              </a:lnSpc>
            </a:pPr>
            <a:r>
              <a:rPr lang="en-US" dirty="0">
                <a:solidFill>
                  <a:schemeClr val="bg1">
                    <a:lumMod val="85000"/>
                  </a:schemeClr>
                </a:solidFill>
              </a:rPr>
              <a:t>Functional ecology</a:t>
            </a:r>
          </a:p>
          <a:p>
            <a:pPr>
              <a:lnSpc>
                <a:spcPct val="150000"/>
              </a:lnSpc>
            </a:pPr>
            <a:r>
              <a:rPr lang="en-US" dirty="0"/>
              <a:t>Trait-based ecology</a:t>
            </a:r>
          </a:p>
          <a:p>
            <a:pPr lvl="1">
              <a:lnSpc>
                <a:spcPct val="150000"/>
              </a:lnSpc>
            </a:pPr>
            <a:r>
              <a:rPr lang="en-US" dirty="0"/>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14</a:t>
            </a:fld>
            <a:endParaRPr lang="LID4096"/>
          </a:p>
        </p:txBody>
      </p:sp>
    </p:spTree>
    <p:extLst>
      <p:ext uri="{BB962C8B-B14F-4D97-AF65-F5344CB8AC3E}">
        <p14:creationId xmlns:p14="http://schemas.microsoft.com/office/powerpoint/2010/main" val="1051312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8B4B7D-BAA0-4681-9785-1DAF6F9DA794}"/>
              </a:ext>
            </a:extLst>
          </p:cNvPr>
          <p:cNvSpPr>
            <a:spLocks noGrp="1"/>
          </p:cNvSpPr>
          <p:nvPr>
            <p:ph type="sldNum" sz="quarter" idx="12"/>
          </p:nvPr>
        </p:nvSpPr>
        <p:spPr/>
        <p:txBody>
          <a:bodyPr/>
          <a:lstStyle/>
          <a:p>
            <a:fld id="{C73C8D7F-9C84-47C4-B132-BAD03B6622AA}" type="slidenum">
              <a:rPr lang="LID4096" smtClean="0"/>
              <a:t>15</a:t>
            </a:fld>
            <a:endParaRPr lang="LID4096"/>
          </a:p>
        </p:txBody>
      </p:sp>
      <p:pic>
        <p:nvPicPr>
          <p:cNvPr id="6" name="Picture 5">
            <a:extLst>
              <a:ext uri="{FF2B5EF4-FFF2-40B4-BE49-F238E27FC236}">
                <a16:creationId xmlns:a16="http://schemas.microsoft.com/office/drawing/2014/main" id="{31072B30-18BD-4636-BB6F-610D0D894C13}"/>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C631E5C-8DA3-4AFB-A7B7-51A6E5BA28D0}"/>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2" name="Title 1">
            <a:extLst>
              <a:ext uri="{FF2B5EF4-FFF2-40B4-BE49-F238E27FC236}">
                <a16:creationId xmlns:a16="http://schemas.microsoft.com/office/drawing/2014/main" id="{D3F57F47-4DED-4308-8219-4A10722B93E0}"/>
              </a:ext>
            </a:extLst>
          </p:cNvPr>
          <p:cNvSpPr>
            <a:spLocks noGrp="1"/>
          </p:cNvSpPr>
          <p:nvPr>
            <p:ph type="title"/>
          </p:nvPr>
        </p:nvSpPr>
        <p:spPr>
          <a:xfrm>
            <a:off x="962479" y="2337029"/>
            <a:ext cx="8245022" cy="2852737"/>
          </a:xfrm>
        </p:spPr>
        <p:txBody>
          <a:bodyPr/>
          <a:lstStyle/>
          <a:p>
            <a:r>
              <a:rPr lang="en-US" dirty="0"/>
              <a:t>Traits and trait-based ecology</a:t>
            </a:r>
          </a:p>
        </p:txBody>
      </p:sp>
    </p:spTree>
    <p:extLst>
      <p:ext uri="{BB962C8B-B14F-4D97-AF65-F5344CB8AC3E}">
        <p14:creationId xmlns:p14="http://schemas.microsoft.com/office/powerpoint/2010/main" val="17154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8C636-BDF9-433E-B6CE-CD8A33762EC5}"/>
              </a:ext>
            </a:extLst>
          </p:cNvPr>
          <p:cNvSpPr>
            <a:spLocks noGrp="1"/>
          </p:cNvSpPr>
          <p:nvPr>
            <p:ph idx="1"/>
          </p:nvPr>
        </p:nvSpPr>
        <p:spPr>
          <a:xfrm>
            <a:off x="838199" y="1825624"/>
            <a:ext cx="5906845" cy="4353445"/>
          </a:xfrm>
        </p:spPr>
        <p:txBody>
          <a:bodyPr>
            <a:noAutofit/>
          </a:bodyPr>
          <a:lstStyle/>
          <a:p>
            <a:pPr marL="0" indent="0">
              <a:lnSpc>
                <a:spcPct val="150000"/>
              </a:lnSpc>
              <a:buNone/>
            </a:pPr>
            <a:r>
              <a:rPr lang="en-US" sz="2500" dirty="0"/>
              <a:t>‘</a:t>
            </a:r>
            <a:r>
              <a:rPr lang="en-US" sz="2500" dirty="0" err="1"/>
              <a:t>Schimper</a:t>
            </a:r>
            <a:r>
              <a:rPr lang="en-US" sz="2500" dirty="0"/>
              <a:t> world (</a:t>
            </a:r>
            <a:r>
              <a:rPr lang="de-DE" sz="2500" dirty="0"/>
              <a:t>1898)</a:t>
            </a:r>
            <a:r>
              <a:rPr lang="en-US" sz="2500" dirty="0"/>
              <a:t>’</a:t>
            </a:r>
          </a:p>
          <a:p>
            <a:pPr>
              <a:lnSpc>
                <a:spcPct val="150000"/>
              </a:lnSpc>
            </a:pPr>
            <a:r>
              <a:rPr lang="en-US" sz="2500" dirty="0"/>
              <a:t>Certain species are more successful in different parts of the landscape than other because their attributes “traits”.</a:t>
            </a:r>
          </a:p>
          <a:p>
            <a:pPr>
              <a:lnSpc>
                <a:spcPct val="150000"/>
              </a:lnSpc>
            </a:pPr>
            <a:r>
              <a:rPr lang="en-US" sz="2500" dirty="0"/>
              <a:t>Climate and environmental attributes filter species based on their traits, e.g., an elevational gradient</a:t>
            </a:r>
          </a:p>
          <a:p>
            <a:pPr marL="0" indent="0">
              <a:lnSpc>
                <a:spcPct val="150000"/>
              </a:lnSpc>
              <a:buNone/>
            </a:pPr>
            <a:r>
              <a:rPr lang="en-US" sz="2500" dirty="0"/>
              <a:t>	</a:t>
            </a:r>
          </a:p>
        </p:txBody>
      </p:sp>
      <p:sp>
        <p:nvSpPr>
          <p:cNvPr id="4" name="Rectangle 3">
            <a:extLst>
              <a:ext uri="{FF2B5EF4-FFF2-40B4-BE49-F238E27FC236}">
                <a16:creationId xmlns:a16="http://schemas.microsoft.com/office/drawing/2014/main" id="{05EA9495-5C9A-49FD-9071-EDC67753A9F7}"/>
              </a:ext>
            </a:extLst>
          </p:cNvPr>
          <p:cNvSpPr/>
          <p:nvPr/>
        </p:nvSpPr>
        <p:spPr>
          <a:xfrm>
            <a:off x="4532023" y="6292820"/>
            <a:ext cx="2295497" cy="400110"/>
          </a:xfrm>
          <a:prstGeom prst="rect">
            <a:avLst/>
          </a:prstGeom>
        </p:spPr>
        <p:txBody>
          <a:bodyPr wrap="square">
            <a:spAutoFit/>
          </a:bodyPr>
          <a:lstStyle/>
          <a:p>
            <a:r>
              <a:rPr lang="en-US" sz="2000" b="0" i="0" dirty="0" err="1">
                <a:solidFill>
                  <a:srgbClr val="222222"/>
                </a:solidFill>
                <a:effectLst/>
                <a:latin typeface="Agency FB" panose="020B0503020202020204" pitchFamily="34" charset="0"/>
              </a:rPr>
              <a:t>Westoby</a:t>
            </a:r>
            <a:r>
              <a:rPr lang="en-US" sz="2000" b="0" i="0" dirty="0">
                <a:solidFill>
                  <a:srgbClr val="222222"/>
                </a:solidFill>
                <a:effectLst/>
                <a:latin typeface="Agency FB" panose="020B0503020202020204" pitchFamily="34" charset="0"/>
              </a:rPr>
              <a:t> &amp; Wright</a:t>
            </a:r>
            <a:r>
              <a:rPr lang="en-US" sz="2000" dirty="0">
                <a:solidFill>
                  <a:srgbClr val="222222"/>
                </a:solidFill>
                <a:latin typeface="Agency FB" panose="020B0503020202020204" pitchFamily="34" charset="0"/>
              </a:rPr>
              <a:t> </a:t>
            </a:r>
            <a:r>
              <a:rPr lang="en-US" sz="2000" b="0" i="0" dirty="0">
                <a:solidFill>
                  <a:srgbClr val="222222"/>
                </a:solidFill>
                <a:effectLst/>
                <a:latin typeface="Agency FB" panose="020B0503020202020204" pitchFamily="34" charset="0"/>
              </a:rPr>
              <a:t>2006</a:t>
            </a:r>
            <a:endParaRPr lang="LID4096" sz="2000" dirty="0">
              <a:latin typeface="Agency FB" panose="020B0503020202020204" pitchFamily="34" charset="0"/>
            </a:endParaRPr>
          </a:p>
        </p:txBody>
      </p:sp>
      <p:pic>
        <p:nvPicPr>
          <p:cNvPr id="2050" name="Picture 2" descr="https://live.staticflickr.com/7828/47550751011_719be41c65_o.jpg">
            <a:extLst>
              <a:ext uri="{FF2B5EF4-FFF2-40B4-BE49-F238E27FC236}">
                <a16:creationId xmlns:a16="http://schemas.microsoft.com/office/drawing/2014/main" id="{53A7C944-2598-4969-81D9-48CF5E87D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77" t="26331" r="29217" b="40144"/>
          <a:stretch/>
        </p:blipFill>
        <p:spPr bwMode="auto">
          <a:xfrm>
            <a:off x="6827520" y="2058611"/>
            <a:ext cx="4526280" cy="39298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FD6E1E8-2FE9-47C6-85D9-1F1D43DD16C7}"/>
              </a:ext>
            </a:extLst>
          </p:cNvPr>
          <p:cNvSpPr>
            <a:spLocks noGrp="1"/>
          </p:cNvSpPr>
          <p:nvPr>
            <p:ph type="sldNum" sz="quarter" idx="12"/>
          </p:nvPr>
        </p:nvSpPr>
        <p:spPr/>
        <p:txBody>
          <a:bodyPr/>
          <a:lstStyle/>
          <a:p>
            <a:fld id="{C73C8D7F-9C84-47C4-B132-BAD03B6622AA}" type="slidenum">
              <a:rPr lang="LID4096" smtClean="0"/>
              <a:t>16</a:t>
            </a:fld>
            <a:endParaRPr lang="LID4096"/>
          </a:p>
        </p:txBody>
      </p:sp>
      <p:cxnSp>
        <p:nvCxnSpPr>
          <p:cNvPr id="7" name="Straight Connector 6">
            <a:extLst>
              <a:ext uri="{FF2B5EF4-FFF2-40B4-BE49-F238E27FC236}">
                <a16:creationId xmlns:a16="http://schemas.microsoft.com/office/drawing/2014/main" id="{7C3CA8BE-2973-49AB-97E6-D9A780F5B57E}"/>
              </a:ext>
            </a:extLst>
          </p:cNvPr>
          <p:cNvCxnSpPr>
            <a:cxnSpLocks/>
          </p:cNvCxnSpPr>
          <p:nvPr/>
        </p:nvCxnSpPr>
        <p:spPr>
          <a:xfrm>
            <a:off x="443060" y="1576938"/>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0222CFA2-27BE-4923-B2F0-4C972A069F1C}"/>
              </a:ext>
            </a:extLst>
          </p:cNvPr>
          <p:cNvSpPr/>
          <p:nvPr/>
        </p:nvSpPr>
        <p:spPr>
          <a:xfrm>
            <a:off x="9828382" y="5663668"/>
            <a:ext cx="1525418" cy="3231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sz="1500" b="1" i="1" dirty="0">
                <a:solidFill>
                  <a:schemeClr val="bg1"/>
                </a:solidFill>
                <a:latin typeface="-apple-system"/>
              </a:rPr>
              <a:t>A. von Humboldt</a:t>
            </a:r>
            <a:endParaRPr lang="LID4096" sz="1500" i="1" dirty="0">
              <a:solidFill>
                <a:schemeClr val="bg1"/>
              </a:solidFill>
            </a:endParaRPr>
          </a:p>
        </p:txBody>
      </p:sp>
      <p:sp>
        <p:nvSpPr>
          <p:cNvPr id="11" name="Title 1">
            <a:extLst>
              <a:ext uri="{FF2B5EF4-FFF2-40B4-BE49-F238E27FC236}">
                <a16:creationId xmlns:a16="http://schemas.microsoft.com/office/drawing/2014/main" id="{2E9D6A14-0EFE-454D-9758-73463F5B9DC7}"/>
              </a:ext>
            </a:extLst>
          </p:cNvPr>
          <p:cNvSpPr>
            <a:spLocks noGrp="1"/>
          </p:cNvSpPr>
          <p:nvPr>
            <p:ph type="title"/>
          </p:nvPr>
        </p:nvSpPr>
        <p:spPr>
          <a:xfrm>
            <a:off x="838200" y="365125"/>
            <a:ext cx="10515600" cy="1325563"/>
          </a:xfrm>
        </p:spPr>
        <p:txBody>
          <a:bodyPr>
            <a:normAutofit/>
          </a:bodyPr>
          <a:lstStyle/>
          <a:p>
            <a:pPr algn="ctr"/>
            <a:r>
              <a:rPr lang="en-US" sz="4000" dirty="0"/>
              <a:t>Trait-based functional ecology</a:t>
            </a:r>
          </a:p>
        </p:txBody>
      </p:sp>
    </p:spTree>
    <p:extLst>
      <p:ext uri="{BB962C8B-B14F-4D97-AF65-F5344CB8AC3E}">
        <p14:creationId xmlns:p14="http://schemas.microsoft.com/office/powerpoint/2010/main" val="24914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A8BC3-151D-4D19-84B6-F91D7ED0BEF8}"/>
              </a:ext>
            </a:extLst>
          </p:cNvPr>
          <p:cNvSpPr>
            <a:spLocks noGrp="1"/>
          </p:cNvSpPr>
          <p:nvPr>
            <p:ph idx="1"/>
          </p:nvPr>
        </p:nvSpPr>
        <p:spPr/>
        <p:txBody>
          <a:bodyPr>
            <a:normAutofit/>
          </a:bodyPr>
          <a:lstStyle/>
          <a:p>
            <a:pPr marL="0" indent="0">
              <a:lnSpc>
                <a:spcPct val="150000"/>
              </a:lnSpc>
              <a:buNone/>
            </a:pPr>
            <a:r>
              <a:rPr lang="en-US" sz="2500" dirty="0"/>
              <a:t>“Morphological, physiological, phenological characteristics of organisms that impact growth, reproduction and survival of individuals” </a:t>
            </a:r>
          </a:p>
          <a:p>
            <a:pPr marL="0" indent="0">
              <a:lnSpc>
                <a:spcPct val="150000"/>
              </a:lnSpc>
              <a:buNone/>
            </a:pPr>
            <a:r>
              <a:rPr lang="en-US" sz="2500" dirty="0">
                <a:latin typeface="Agency FB" panose="020B0503020202020204" pitchFamily="34" charset="0"/>
              </a:rPr>
              <a:t>(</a:t>
            </a:r>
            <a:r>
              <a:rPr lang="en-US" sz="2500" dirty="0" err="1">
                <a:latin typeface="Agency FB" panose="020B0503020202020204" pitchFamily="34" charset="0"/>
              </a:rPr>
              <a:t>Violle</a:t>
            </a:r>
            <a:r>
              <a:rPr lang="en-US" sz="2500" dirty="0">
                <a:latin typeface="Agency FB" panose="020B0503020202020204" pitchFamily="34" charset="0"/>
              </a:rPr>
              <a:t> et al 2007)</a:t>
            </a:r>
            <a:endParaRPr lang="en-US" sz="2500" dirty="0"/>
          </a:p>
          <a:p>
            <a:pPr marL="0" indent="0">
              <a:lnSpc>
                <a:spcPct val="150000"/>
              </a:lnSpc>
              <a:buNone/>
            </a:pPr>
            <a:r>
              <a:rPr lang="en-US" sz="2500" dirty="0"/>
              <a:t>“Traits affect how organism respond to environmental factors and affect ecosystem properties” </a:t>
            </a:r>
            <a:r>
              <a:rPr lang="en-US" sz="2500" dirty="0">
                <a:latin typeface="Agency FB" panose="020B0503020202020204" pitchFamily="34" charset="0"/>
              </a:rPr>
              <a:t>(</a:t>
            </a:r>
            <a:r>
              <a:rPr lang="en-US" sz="2500" dirty="0" err="1">
                <a:latin typeface="Agency FB" panose="020B0503020202020204" pitchFamily="34" charset="0"/>
              </a:rPr>
              <a:t>Lavorel</a:t>
            </a:r>
            <a:r>
              <a:rPr lang="en-US" sz="2500" dirty="0">
                <a:latin typeface="Agency FB" panose="020B0503020202020204" pitchFamily="34" charset="0"/>
              </a:rPr>
              <a:t> &amp; Garnier 2002)</a:t>
            </a:r>
            <a:endParaRPr lang="LID4096" sz="2500" dirty="0"/>
          </a:p>
          <a:p>
            <a:pPr marL="0" indent="0">
              <a:buNone/>
            </a:pPr>
            <a:endParaRPr lang="en-US" dirty="0"/>
          </a:p>
        </p:txBody>
      </p:sp>
      <p:sp>
        <p:nvSpPr>
          <p:cNvPr id="4" name="Slide Number Placeholder 3">
            <a:extLst>
              <a:ext uri="{FF2B5EF4-FFF2-40B4-BE49-F238E27FC236}">
                <a16:creationId xmlns:a16="http://schemas.microsoft.com/office/drawing/2014/main" id="{108FDFD4-EE4E-4736-A05F-D23A8B300554}"/>
              </a:ext>
            </a:extLst>
          </p:cNvPr>
          <p:cNvSpPr>
            <a:spLocks noGrp="1"/>
          </p:cNvSpPr>
          <p:nvPr>
            <p:ph type="sldNum" sz="quarter" idx="12"/>
          </p:nvPr>
        </p:nvSpPr>
        <p:spPr/>
        <p:txBody>
          <a:bodyPr/>
          <a:lstStyle/>
          <a:p>
            <a:fld id="{C73C8D7F-9C84-47C4-B132-BAD03B6622AA}" type="slidenum">
              <a:rPr lang="LID4096" smtClean="0"/>
              <a:t>17</a:t>
            </a:fld>
            <a:endParaRPr lang="LID4096"/>
          </a:p>
        </p:txBody>
      </p:sp>
      <p:sp>
        <p:nvSpPr>
          <p:cNvPr id="9" name="Title 1">
            <a:extLst>
              <a:ext uri="{FF2B5EF4-FFF2-40B4-BE49-F238E27FC236}">
                <a16:creationId xmlns:a16="http://schemas.microsoft.com/office/drawing/2014/main" id="{D3C962D4-BA33-4769-A644-9433245F4A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are traits?</a:t>
            </a:r>
          </a:p>
        </p:txBody>
      </p:sp>
      <p:cxnSp>
        <p:nvCxnSpPr>
          <p:cNvPr id="10" name="Straight Connector 9">
            <a:extLst>
              <a:ext uri="{FF2B5EF4-FFF2-40B4-BE49-F238E27FC236}">
                <a16:creationId xmlns:a16="http://schemas.microsoft.com/office/drawing/2014/main" id="{BFDFFDD3-8698-4F81-8AAE-A9D983ACE2F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245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341" y="1555423"/>
            <a:ext cx="2228313" cy="31520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6549908" y="2315264"/>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Body size</a:t>
            </a:r>
          </a:p>
          <a:p>
            <a:pPr>
              <a:lnSpc>
                <a:spcPct val="150000"/>
              </a:lnSpc>
            </a:pPr>
            <a:r>
              <a:rPr lang="en-US" sz="2500" dirty="0"/>
              <a:t>Beak length</a:t>
            </a:r>
          </a:p>
          <a:p>
            <a:pPr>
              <a:lnSpc>
                <a:spcPct val="150000"/>
              </a:lnSpc>
            </a:pPr>
            <a:r>
              <a:rPr lang="en-US" sz="2500" dirty="0"/>
              <a:t>Wing length</a:t>
            </a:r>
          </a:p>
          <a:p>
            <a:pPr>
              <a:lnSpc>
                <a:spcPct val="150000"/>
              </a:lnSpc>
            </a:pPr>
            <a:r>
              <a:rPr lang="en-US" sz="2500" dirty="0"/>
              <a:t>Diet (categorical)</a:t>
            </a:r>
          </a:p>
          <a:p>
            <a:pPr marL="0" indent="0">
              <a:buFont typeface="Arial" panose="020B0604020202020204" pitchFamily="34" charse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1016000" y="1818191"/>
            <a:ext cx="1444434" cy="477054"/>
          </a:xfrm>
          <a:prstGeom prst="rect">
            <a:avLst/>
          </a:prstGeom>
        </p:spPr>
        <p:txBody>
          <a:bodyPr wrap="none">
            <a:spAutoFit/>
          </a:bodyPr>
          <a:lstStyle/>
          <a:p>
            <a:r>
              <a:rPr lang="en-US" sz="2500"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18</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428973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3600" dirty="0"/>
              <a:t>Functional traits              Ecological functions</a:t>
            </a:r>
          </a:p>
        </p:txBody>
      </p:sp>
      <p:sp>
        <p:nvSpPr>
          <p:cNvPr id="5" name="Rectangle 4">
            <a:extLst>
              <a:ext uri="{FF2B5EF4-FFF2-40B4-BE49-F238E27FC236}">
                <a16:creationId xmlns:a16="http://schemas.microsoft.com/office/drawing/2014/main" id="{6B73BD34-DC89-4DD6-9AE2-9C4AA9E7F35B}"/>
              </a:ext>
            </a:extLst>
          </p:cNvPr>
          <p:cNvSpPr/>
          <p:nvPr/>
        </p:nvSpPr>
        <p:spPr>
          <a:xfrm>
            <a:off x="9116938" y="6092765"/>
            <a:ext cx="2442116" cy="400110"/>
          </a:xfrm>
          <a:prstGeom prst="rect">
            <a:avLst/>
          </a:prstGeom>
        </p:spPr>
        <p:txBody>
          <a:bodyPr wrap="square">
            <a:spAutoFit/>
          </a:bodyPr>
          <a:lstStyle/>
          <a:p>
            <a:r>
              <a:rPr lang="en-US" sz="2000" dirty="0">
                <a:solidFill>
                  <a:srgbClr val="222222"/>
                </a:solidFill>
                <a:latin typeface="Agency FB" panose="020B0503020202020204" pitchFamily="34" charset="0"/>
              </a:rPr>
              <a:t>Garnier et al 2016</a:t>
            </a:r>
            <a:endParaRPr lang="LID4096" sz="2000" dirty="0">
              <a:latin typeface="Agency FB" panose="020B0503020202020204" pitchFamily="34" charset="0"/>
            </a:endParaRPr>
          </a:p>
        </p:txBody>
      </p:sp>
      <p:grpSp>
        <p:nvGrpSpPr>
          <p:cNvPr id="3" name="Group 2">
            <a:extLst>
              <a:ext uri="{FF2B5EF4-FFF2-40B4-BE49-F238E27FC236}">
                <a16:creationId xmlns:a16="http://schemas.microsoft.com/office/drawing/2014/main" id="{AEC4278C-C8D5-4EAB-BB74-86F363CBAED9}"/>
              </a:ext>
            </a:extLst>
          </p:cNvPr>
          <p:cNvGrpSpPr/>
          <p:nvPr/>
        </p:nvGrpSpPr>
        <p:grpSpPr>
          <a:xfrm>
            <a:off x="4569624" y="2025980"/>
            <a:ext cx="2223213" cy="3908135"/>
            <a:chOff x="4389460" y="1896563"/>
            <a:chExt cx="2223213" cy="3908135"/>
          </a:xfrm>
        </p:grpSpPr>
        <p:pic>
          <p:nvPicPr>
            <p:cNvPr id="7" name="Picture 10" descr="http://www3.gobiernodecanarias.org/medusa/wiki/images/b/b5/Violeta-del-Teide.png">
              <a:extLst>
                <a:ext uri="{FF2B5EF4-FFF2-40B4-BE49-F238E27FC236}">
                  <a16:creationId xmlns:a16="http://schemas.microsoft.com/office/drawing/2014/main" id="{B62A3968-FA22-4F33-8594-54560D8EA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60" y="1896563"/>
              <a:ext cx="2223213" cy="31448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75F7FCC-7B75-4D69-8E76-C68E9E744F52}"/>
                </a:ext>
              </a:extLst>
            </p:cNvPr>
            <p:cNvGrpSpPr/>
            <p:nvPr/>
          </p:nvGrpSpPr>
          <p:grpSpPr>
            <a:xfrm>
              <a:off x="4672361" y="4767635"/>
              <a:ext cx="1148576" cy="1037063"/>
              <a:chOff x="4672361" y="4767635"/>
              <a:chExt cx="1148576" cy="1037063"/>
            </a:xfrm>
          </p:grpSpPr>
          <p:sp>
            <p:nvSpPr>
              <p:cNvPr id="9" name="Freeform: Shape 8">
                <a:extLst>
                  <a:ext uri="{FF2B5EF4-FFF2-40B4-BE49-F238E27FC236}">
                    <a16:creationId xmlns:a16="http://schemas.microsoft.com/office/drawing/2014/main" id="{5EF42F7C-0A66-4059-8B80-DA916D35C50B}"/>
                  </a:ext>
                </a:extLst>
              </p:cNvPr>
              <p:cNvSpPr/>
              <p:nvPr/>
            </p:nvSpPr>
            <p:spPr>
              <a:xfrm>
                <a:off x="5273914" y="4778786"/>
                <a:ext cx="547023" cy="702740"/>
              </a:xfrm>
              <a:custGeom>
                <a:avLst/>
                <a:gdLst>
                  <a:gd name="connsiteX0" fmla="*/ 11764 w 547023"/>
                  <a:gd name="connsiteY0" fmla="*/ 0 h 702740"/>
                  <a:gd name="connsiteX1" fmla="*/ 45218 w 547023"/>
                  <a:gd name="connsiteY1" fmla="*/ 256478 h 702740"/>
                  <a:gd name="connsiteX2" fmla="*/ 78671 w 547023"/>
                  <a:gd name="connsiteY2" fmla="*/ 267629 h 702740"/>
                  <a:gd name="connsiteX3" fmla="*/ 134427 w 547023"/>
                  <a:gd name="connsiteY3" fmla="*/ 301083 h 702740"/>
                  <a:gd name="connsiteX4" fmla="*/ 201335 w 547023"/>
                  <a:gd name="connsiteY4" fmla="*/ 334536 h 702740"/>
                  <a:gd name="connsiteX5" fmla="*/ 234788 w 547023"/>
                  <a:gd name="connsiteY5" fmla="*/ 356839 h 702740"/>
                  <a:gd name="connsiteX6" fmla="*/ 301696 w 547023"/>
                  <a:gd name="connsiteY6" fmla="*/ 379141 h 702740"/>
                  <a:gd name="connsiteX7" fmla="*/ 323998 w 547023"/>
                  <a:gd name="connsiteY7" fmla="*/ 412595 h 702740"/>
                  <a:gd name="connsiteX8" fmla="*/ 368603 w 547023"/>
                  <a:gd name="connsiteY8" fmla="*/ 591014 h 702740"/>
                  <a:gd name="connsiteX9" fmla="*/ 413208 w 547023"/>
                  <a:gd name="connsiteY9" fmla="*/ 657922 h 702740"/>
                  <a:gd name="connsiteX10" fmla="*/ 468964 w 547023"/>
                  <a:gd name="connsiteY10" fmla="*/ 691375 h 702740"/>
                  <a:gd name="connsiteX11" fmla="*/ 547023 w 547023"/>
                  <a:gd name="connsiteY11" fmla="*/ 702527 h 70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023" h="702740">
                    <a:moveTo>
                      <a:pt x="11764" y="0"/>
                    </a:moveTo>
                    <a:cubicBezTo>
                      <a:pt x="12112" y="7299"/>
                      <a:pt x="-30822" y="210853"/>
                      <a:pt x="45218" y="256478"/>
                    </a:cubicBezTo>
                    <a:cubicBezTo>
                      <a:pt x="55297" y="262526"/>
                      <a:pt x="67520" y="263912"/>
                      <a:pt x="78671" y="267629"/>
                    </a:cubicBezTo>
                    <a:cubicBezTo>
                      <a:pt x="135182" y="324137"/>
                      <a:pt x="62048" y="257655"/>
                      <a:pt x="134427" y="301083"/>
                    </a:cubicBezTo>
                    <a:cubicBezTo>
                      <a:pt x="205436" y="343689"/>
                      <a:pt x="91328" y="307035"/>
                      <a:pt x="201335" y="334536"/>
                    </a:cubicBezTo>
                    <a:cubicBezTo>
                      <a:pt x="212486" y="341970"/>
                      <a:pt x="222541" y="351396"/>
                      <a:pt x="234788" y="356839"/>
                    </a:cubicBezTo>
                    <a:cubicBezTo>
                      <a:pt x="256271" y="366387"/>
                      <a:pt x="301696" y="379141"/>
                      <a:pt x="301696" y="379141"/>
                    </a:cubicBezTo>
                    <a:cubicBezTo>
                      <a:pt x="309130" y="390292"/>
                      <a:pt x="320057" y="399786"/>
                      <a:pt x="323998" y="412595"/>
                    </a:cubicBezTo>
                    <a:cubicBezTo>
                      <a:pt x="330431" y="433501"/>
                      <a:pt x="347016" y="558633"/>
                      <a:pt x="368603" y="591014"/>
                    </a:cubicBezTo>
                    <a:cubicBezTo>
                      <a:pt x="383471" y="613317"/>
                      <a:pt x="390223" y="644131"/>
                      <a:pt x="413208" y="657922"/>
                    </a:cubicBezTo>
                    <a:cubicBezTo>
                      <a:pt x="431793" y="669073"/>
                      <a:pt x="449158" y="682572"/>
                      <a:pt x="468964" y="691375"/>
                    </a:cubicBezTo>
                    <a:cubicBezTo>
                      <a:pt x="500142" y="705232"/>
                      <a:pt x="515884" y="702527"/>
                      <a:pt x="547023" y="702527"/>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Freeform: Shape 9">
                <a:extLst>
                  <a:ext uri="{FF2B5EF4-FFF2-40B4-BE49-F238E27FC236}">
                    <a16:creationId xmlns:a16="http://schemas.microsoft.com/office/drawing/2014/main" id="{752DCDC4-5F70-4F0C-A530-1BD9633063DC}"/>
                  </a:ext>
                </a:extLst>
              </p:cNvPr>
              <p:cNvSpPr/>
              <p:nvPr/>
            </p:nvSpPr>
            <p:spPr>
              <a:xfrm>
                <a:off x="4672361" y="4767635"/>
                <a:ext cx="602166" cy="1037063"/>
              </a:xfrm>
              <a:custGeom>
                <a:avLst/>
                <a:gdLst>
                  <a:gd name="connsiteX0" fmla="*/ 602166 w 602166"/>
                  <a:gd name="connsiteY0" fmla="*/ 0 h 1037063"/>
                  <a:gd name="connsiteX1" fmla="*/ 591015 w 602166"/>
                  <a:gd name="connsiteY1" fmla="*/ 66907 h 1037063"/>
                  <a:gd name="connsiteX2" fmla="*/ 568712 w 602166"/>
                  <a:gd name="connsiteY2" fmla="*/ 223024 h 1037063"/>
                  <a:gd name="connsiteX3" fmla="*/ 546410 w 602166"/>
                  <a:gd name="connsiteY3" fmla="*/ 289931 h 1037063"/>
                  <a:gd name="connsiteX4" fmla="*/ 524107 w 602166"/>
                  <a:gd name="connsiteY4" fmla="*/ 390292 h 1037063"/>
                  <a:gd name="connsiteX5" fmla="*/ 501805 w 602166"/>
                  <a:gd name="connsiteY5" fmla="*/ 613317 h 1037063"/>
                  <a:gd name="connsiteX6" fmla="*/ 479502 w 602166"/>
                  <a:gd name="connsiteY6" fmla="*/ 691375 h 1037063"/>
                  <a:gd name="connsiteX7" fmla="*/ 457200 w 602166"/>
                  <a:gd name="connsiteY7" fmla="*/ 713678 h 1037063"/>
                  <a:gd name="connsiteX8" fmla="*/ 446049 w 602166"/>
                  <a:gd name="connsiteY8" fmla="*/ 747131 h 1037063"/>
                  <a:gd name="connsiteX9" fmla="*/ 412595 w 602166"/>
                  <a:gd name="connsiteY9" fmla="*/ 769434 h 1037063"/>
                  <a:gd name="connsiteX10" fmla="*/ 367990 w 602166"/>
                  <a:gd name="connsiteY10" fmla="*/ 802887 h 1037063"/>
                  <a:gd name="connsiteX11" fmla="*/ 334537 w 602166"/>
                  <a:gd name="connsiteY11" fmla="*/ 836341 h 1037063"/>
                  <a:gd name="connsiteX12" fmla="*/ 211873 w 602166"/>
                  <a:gd name="connsiteY12" fmla="*/ 892097 h 1037063"/>
                  <a:gd name="connsiteX13" fmla="*/ 178419 w 602166"/>
                  <a:gd name="connsiteY13" fmla="*/ 914400 h 1037063"/>
                  <a:gd name="connsiteX14" fmla="*/ 100361 w 602166"/>
                  <a:gd name="connsiteY14" fmla="*/ 936702 h 1037063"/>
                  <a:gd name="connsiteX15" fmla="*/ 44605 w 602166"/>
                  <a:gd name="connsiteY15" fmla="*/ 992458 h 1037063"/>
                  <a:gd name="connsiteX16" fmla="*/ 33454 w 602166"/>
                  <a:gd name="connsiteY16" fmla="*/ 1025912 h 1037063"/>
                  <a:gd name="connsiteX17" fmla="*/ 0 w 602166"/>
                  <a:gd name="connsiteY17"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166" h="1037063">
                    <a:moveTo>
                      <a:pt x="602166" y="0"/>
                    </a:moveTo>
                    <a:cubicBezTo>
                      <a:pt x="598449" y="22302"/>
                      <a:pt x="594369" y="44547"/>
                      <a:pt x="591015" y="66907"/>
                    </a:cubicBezTo>
                    <a:cubicBezTo>
                      <a:pt x="583217" y="118893"/>
                      <a:pt x="585335" y="173154"/>
                      <a:pt x="568712" y="223024"/>
                    </a:cubicBezTo>
                    <a:cubicBezTo>
                      <a:pt x="561278" y="245326"/>
                      <a:pt x="552112" y="267124"/>
                      <a:pt x="546410" y="289931"/>
                    </a:cubicBezTo>
                    <a:cubicBezTo>
                      <a:pt x="530662" y="352924"/>
                      <a:pt x="538265" y="319508"/>
                      <a:pt x="524107" y="390292"/>
                    </a:cubicBezTo>
                    <a:cubicBezTo>
                      <a:pt x="506050" y="697265"/>
                      <a:pt x="534127" y="500189"/>
                      <a:pt x="501805" y="613317"/>
                    </a:cubicBezTo>
                    <a:cubicBezTo>
                      <a:pt x="499152" y="622601"/>
                      <a:pt x="486796" y="679219"/>
                      <a:pt x="479502" y="691375"/>
                    </a:cubicBezTo>
                    <a:cubicBezTo>
                      <a:pt x="474093" y="700390"/>
                      <a:pt x="464634" y="706244"/>
                      <a:pt x="457200" y="713678"/>
                    </a:cubicBezTo>
                    <a:cubicBezTo>
                      <a:pt x="453483" y="724829"/>
                      <a:pt x="453392" y="737953"/>
                      <a:pt x="446049" y="747131"/>
                    </a:cubicBezTo>
                    <a:cubicBezTo>
                      <a:pt x="437677" y="757596"/>
                      <a:pt x="423501" y="761644"/>
                      <a:pt x="412595" y="769434"/>
                    </a:cubicBezTo>
                    <a:cubicBezTo>
                      <a:pt x="397472" y="780236"/>
                      <a:pt x="382101" y="790792"/>
                      <a:pt x="367990" y="802887"/>
                    </a:cubicBezTo>
                    <a:cubicBezTo>
                      <a:pt x="356016" y="813150"/>
                      <a:pt x="347842" y="827874"/>
                      <a:pt x="334537" y="836341"/>
                    </a:cubicBezTo>
                    <a:cubicBezTo>
                      <a:pt x="279689" y="871245"/>
                      <a:pt x="261002" y="875721"/>
                      <a:pt x="211873" y="892097"/>
                    </a:cubicBezTo>
                    <a:cubicBezTo>
                      <a:pt x="200722" y="899531"/>
                      <a:pt x="190406" y="908406"/>
                      <a:pt x="178419" y="914400"/>
                    </a:cubicBezTo>
                    <a:cubicBezTo>
                      <a:pt x="162421" y="922399"/>
                      <a:pt x="114652" y="933129"/>
                      <a:pt x="100361" y="936702"/>
                    </a:cubicBezTo>
                    <a:cubicBezTo>
                      <a:pt x="66906" y="959004"/>
                      <a:pt x="63190" y="955286"/>
                      <a:pt x="44605" y="992458"/>
                    </a:cubicBezTo>
                    <a:cubicBezTo>
                      <a:pt x="39348" y="1002972"/>
                      <a:pt x="41766" y="1017600"/>
                      <a:pt x="33454" y="1025912"/>
                    </a:cubicBezTo>
                    <a:cubicBezTo>
                      <a:pt x="25142" y="1034224"/>
                      <a:pt x="0" y="1037063"/>
                      <a:pt x="0" y="1037063"/>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Freeform: Shape 10">
                <a:extLst>
                  <a:ext uri="{FF2B5EF4-FFF2-40B4-BE49-F238E27FC236}">
                    <a16:creationId xmlns:a16="http://schemas.microsoft.com/office/drawing/2014/main" id="{3026775D-16EF-4B48-BAD1-296B75552F84}"/>
                  </a:ext>
                </a:extLst>
              </p:cNvPr>
              <p:cNvSpPr/>
              <p:nvPr/>
            </p:nvSpPr>
            <p:spPr>
              <a:xfrm>
                <a:off x="5375944" y="5070799"/>
                <a:ext cx="49496" cy="408432"/>
              </a:xfrm>
              <a:custGeom>
                <a:avLst/>
                <a:gdLst>
                  <a:gd name="connsiteX0" fmla="*/ 728 w 49496"/>
                  <a:gd name="connsiteY0" fmla="*/ 0 h 408432"/>
                  <a:gd name="connsiteX1" fmla="*/ 12920 w 49496"/>
                  <a:gd name="connsiteY1" fmla="*/ 30480 h 408432"/>
                  <a:gd name="connsiteX2" fmla="*/ 19016 w 49496"/>
                  <a:gd name="connsiteY2" fmla="*/ 48768 h 408432"/>
                  <a:gd name="connsiteX3" fmla="*/ 37304 w 49496"/>
                  <a:gd name="connsiteY3" fmla="*/ 396240 h 408432"/>
                  <a:gd name="connsiteX4" fmla="*/ 49496 w 49496"/>
                  <a:gd name="connsiteY4" fmla="*/ 408432 h 40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6" h="408432">
                    <a:moveTo>
                      <a:pt x="728" y="0"/>
                    </a:moveTo>
                    <a:cubicBezTo>
                      <a:pt x="4792" y="10160"/>
                      <a:pt x="9078" y="20234"/>
                      <a:pt x="12920" y="30480"/>
                    </a:cubicBezTo>
                    <a:cubicBezTo>
                      <a:pt x="15176" y="36497"/>
                      <a:pt x="18791" y="42346"/>
                      <a:pt x="19016" y="48768"/>
                    </a:cubicBezTo>
                    <a:cubicBezTo>
                      <a:pt x="21038" y="106382"/>
                      <a:pt x="-35484" y="305256"/>
                      <a:pt x="37304" y="396240"/>
                    </a:cubicBezTo>
                    <a:cubicBezTo>
                      <a:pt x="40894" y="400728"/>
                      <a:pt x="45432" y="404368"/>
                      <a:pt x="49496" y="408432"/>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Freeform: Shape 11">
                <a:extLst>
                  <a:ext uri="{FF2B5EF4-FFF2-40B4-BE49-F238E27FC236}">
                    <a16:creationId xmlns:a16="http://schemas.microsoft.com/office/drawing/2014/main" id="{103F9BA6-5162-43B7-AD9E-EB8AB6A07D4D}"/>
                  </a:ext>
                </a:extLst>
              </p:cNvPr>
              <p:cNvSpPr/>
              <p:nvPr/>
            </p:nvSpPr>
            <p:spPr>
              <a:xfrm>
                <a:off x="4736592" y="5198815"/>
                <a:ext cx="445008" cy="177490"/>
              </a:xfrm>
              <a:custGeom>
                <a:avLst/>
                <a:gdLst>
                  <a:gd name="connsiteX0" fmla="*/ 445008 w 445008"/>
                  <a:gd name="connsiteY0" fmla="*/ 0 h 177490"/>
                  <a:gd name="connsiteX1" fmla="*/ 408432 w 445008"/>
                  <a:gd name="connsiteY1" fmla="*/ 12192 h 177490"/>
                  <a:gd name="connsiteX2" fmla="*/ 390144 w 445008"/>
                  <a:gd name="connsiteY2" fmla="*/ 24384 h 177490"/>
                  <a:gd name="connsiteX3" fmla="*/ 316992 w 445008"/>
                  <a:gd name="connsiteY3" fmla="*/ 48768 h 177490"/>
                  <a:gd name="connsiteX4" fmla="*/ 298704 w 445008"/>
                  <a:gd name="connsiteY4" fmla="*/ 54864 h 177490"/>
                  <a:gd name="connsiteX5" fmla="*/ 262128 w 445008"/>
                  <a:gd name="connsiteY5" fmla="*/ 79248 h 177490"/>
                  <a:gd name="connsiteX6" fmla="*/ 249936 w 445008"/>
                  <a:gd name="connsiteY6" fmla="*/ 97536 h 177490"/>
                  <a:gd name="connsiteX7" fmla="*/ 207264 w 445008"/>
                  <a:gd name="connsiteY7" fmla="*/ 152400 h 177490"/>
                  <a:gd name="connsiteX8" fmla="*/ 140208 w 445008"/>
                  <a:gd name="connsiteY8" fmla="*/ 170688 h 177490"/>
                  <a:gd name="connsiteX9" fmla="*/ 109728 w 445008"/>
                  <a:gd name="connsiteY9" fmla="*/ 176784 h 177490"/>
                  <a:gd name="connsiteX10" fmla="*/ 0 w 445008"/>
                  <a:gd name="connsiteY10" fmla="*/ 176784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008" h="177490">
                    <a:moveTo>
                      <a:pt x="445008" y="0"/>
                    </a:moveTo>
                    <a:cubicBezTo>
                      <a:pt x="432816" y="4064"/>
                      <a:pt x="420176" y="6973"/>
                      <a:pt x="408432" y="12192"/>
                    </a:cubicBezTo>
                    <a:cubicBezTo>
                      <a:pt x="401737" y="15168"/>
                      <a:pt x="396907" y="21566"/>
                      <a:pt x="390144" y="24384"/>
                    </a:cubicBezTo>
                    <a:lnTo>
                      <a:pt x="316992" y="48768"/>
                    </a:lnTo>
                    <a:cubicBezTo>
                      <a:pt x="310896" y="50800"/>
                      <a:pt x="304051" y="51300"/>
                      <a:pt x="298704" y="54864"/>
                    </a:cubicBezTo>
                    <a:lnTo>
                      <a:pt x="262128" y="79248"/>
                    </a:lnTo>
                    <a:cubicBezTo>
                      <a:pt x="258064" y="85344"/>
                      <a:pt x="253213" y="90983"/>
                      <a:pt x="249936" y="97536"/>
                    </a:cubicBezTo>
                    <a:cubicBezTo>
                      <a:pt x="237588" y="122231"/>
                      <a:pt x="250528" y="137979"/>
                      <a:pt x="207264" y="152400"/>
                    </a:cubicBezTo>
                    <a:cubicBezTo>
                      <a:pt x="180989" y="161158"/>
                      <a:pt x="174584" y="163813"/>
                      <a:pt x="140208" y="170688"/>
                    </a:cubicBezTo>
                    <a:cubicBezTo>
                      <a:pt x="130048" y="172720"/>
                      <a:pt x="120079" y="176334"/>
                      <a:pt x="109728" y="176784"/>
                    </a:cubicBezTo>
                    <a:cubicBezTo>
                      <a:pt x="73187" y="178373"/>
                      <a:pt x="36576" y="176784"/>
                      <a:pt x="0" y="176784"/>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6" name="Slide Number Placeholder 5">
            <a:extLst>
              <a:ext uri="{FF2B5EF4-FFF2-40B4-BE49-F238E27FC236}">
                <a16:creationId xmlns:a16="http://schemas.microsoft.com/office/drawing/2014/main" id="{EE60EE8F-B541-452B-8F78-CE1015C944FB}"/>
              </a:ext>
            </a:extLst>
          </p:cNvPr>
          <p:cNvSpPr>
            <a:spLocks noGrp="1"/>
          </p:cNvSpPr>
          <p:nvPr>
            <p:ph type="sldNum" sz="quarter" idx="12"/>
          </p:nvPr>
        </p:nvSpPr>
        <p:spPr/>
        <p:txBody>
          <a:bodyPr/>
          <a:lstStyle/>
          <a:p>
            <a:fld id="{C73C8D7F-9C84-47C4-B132-BAD03B6622AA}" type="slidenum">
              <a:rPr lang="LID4096" smtClean="0"/>
              <a:t>19</a:t>
            </a:fld>
            <a:endParaRPr lang="LID4096" dirty="0"/>
          </a:p>
        </p:txBody>
      </p:sp>
      <p:cxnSp>
        <p:nvCxnSpPr>
          <p:cNvPr id="14" name="Straight Connector 13">
            <a:extLst>
              <a:ext uri="{FF2B5EF4-FFF2-40B4-BE49-F238E27FC236}">
                <a16:creationId xmlns:a16="http://schemas.microsoft.com/office/drawing/2014/main" id="{314DBFE7-4971-46A8-882A-DC2235A53EB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BD03300-756B-4E84-A420-56997E86D08B}"/>
              </a:ext>
            </a:extLst>
          </p:cNvPr>
          <p:cNvSpPr txBox="1"/>
          <p:nvPr/>
        </p:nvSpPr>
        <p:spPr>
          <a:xfrm>
            <a:off x="976788" y="2148463"/>
            <a:ext cx="3243324" cy="4093428"/>
          </a:xfrm>
          <a:prstGeom prst="rect">
            <a:avLst/>
          </a:prstGeom>
          <a:noFill/>
        </p:spPr>
        <p:txBody>
          <a:bodyPr wrap="none" rtlCol="0">
            <a:spAutoFit/>
          </a:bodyPr>
          <a:lstStyle/>
          <a:p>
            <a:pPr algn="r"/>
            <a:r>
              <a:rPr lang="en-US" sz="2000" dirty="0"/>
              <a:t>Seed mass</a:t>
            </a:r>
          </a:p>
          <a:p>
            <a:pPr algn="r"/>
            <a:endParaRPr lang="en-US" sz="2000" dirty="0"/>
          </a:p>
          <a:p>
            <a:pPr algn="r"/>
            <a:r>
              <a:rPr lang="en-US" sz="2000" dirty="0"/>
              <a:t>Vegetative height</a:t>
            </a:r>
          </a:p>
          <a:p>
            <a:pPr algn="r"/>
            <a:endParaRPr lang="en-US" sz="2000" dirty="0"/>
          </a:p>
          <a:p>
            <a:pPr algn="r"/>
            <a:r>
              <a:rPr lang="en-US" sz="2000" dirty="0"/>
              <a:t>Leaf size</a:t>
            </a:r>
          </a:p>
          <a:p>
            <a:pPr algn="r"/>
            <a:r>
              <a:rPr lang="en-US" sz="2000" dirty="0"/>
              <a:t>Specific leaf area (SLA)</a:t>
            </a:r>
          </a:p>
          <a:p>
            <a:pPr algn="r"/>
            <a:r>
              <a:rPr lang="en-US" sz="2000" dirty="0"/>
              <a:t>Leaf nutrients concentrations</a:t>
            </a:r>
          </a:p>
          <a:p>
            <a:pPr algn="r"/>
            <a:endParaRPr lang="en-US" sz="2000" dirty="0"/>
          </a:p>
          <a:p>
            <a:pPr algn="r"/>
            <a:endParaRPr lang="en-US" sz="2000" dirty="0"/>
          </a:p>
          <a:p>
            <a:pPr algn="r"/>
            <a:r>
              <a:rPr lang="en-US" sz="2000" dirty="0"/>
              <a:t>Density root tissues </a:t>
            </a:r>
          </a:p>
          <a:p>
            <a:pPr algn="r"/>
            <a:r>
              <a:rPr lang="en-US" sz="2000" dirty="0"/>
              <a:t>Toor depth or root length</a:t>
            </a:r>
          </a:p>
          <a:p>
            <a:pPr algn="r"/>
            <a:endParaRPr lang="en-US" sz="2000" dirty="0"/>
          </a:p>
          <a:p>
            <a:pPr algn="r"/>
            <a:endParaRPr lang="en-US" sz="2000" dirty="0"/>
          </a:p>
        </p:txBody>
      </p:sp>
      <p:sp>
        <p:nvSpPr>
          <p:cNvPr id="16" name="TextBox 15">
            <a:extLst>
              <a:ext uri="{FF2B5EF4-FFF2-40B4-BE49-F238E27FC236}">
                <a16:creationId xmlns:a16="http://schemas.microsoft.com/office/drawing/2014/main" id="{88B55FA9-EA65-47B6-8878-42708FB30B0F}"/>
              </a:ext>
            </a:extLst>
          </p:cNvPr>
          <p:cNvSpPr txBox="1"/>
          <p:nvPr/>
        </p:nvSpPr>
        <p:spPr>
          <a:xfrm>
            <a:off x="7075738" y="2142300"/>
            <a:ext cx="4082400" cy="4093428"/>
          </a:xfrm>
          <a:prstGeom prst="rect">
            <a:avLst/>
          </a:prstGeom>
          <a:noFill/>
        </p:spPr>
        <p:txBody>
          <a:bodyPr wrap="none" rtlCol="0">
            <a:spAutoFit/>
          </a:bodyPr>
          <a:lstStyle/>
          <a:p>
            <a:r>
              <a:rPr lang="en-US" sz="2000" dirty="0"/>
              <a:t>Fecundity</a:t>
            </a:r>
          </a:p>
          <a:p>
            <a:endParaRPr lang="en-US" sz="2000" dirty="0"/>
          </a:p>
          <a:p>
            <a:r>
              <a:rPr lang="en-US" sz="2000" dirty="0"/>
              <a:t>Light interception, competitive ability</a:t>
            </a:r>
          </a:p>
          <a:p>
            <a:endParaRPr lang="en-US" sz="2000" dirty="0"/>
          </a:p>
          <a:p>
            <a:endParaRPr lang="en-US" sz="2000" dirty="0"/>
          </a:p>
          <a:p>
            <a:r>
              <a:rPr lang="en-US" sz="2000" dirty="0"/>
              <a:t>Resource acquisition</a:t>
            </a:r>
          </a:p>
          <a:p>
            <a:r>
              <a:rPr lang="en-US" sz="2000" dirty="0"/>
              <a:t>Growth (fast, slow)</a:t>
            </a:r>
          </a:p>
          <a:p>
            <a:endParaRPr lang="en-US" sz="2000" dirty="0"/>
          </a:p>
          <a:p>
            <a:endParaRPr lang="en-US" sz="2000" dirty="0"/>
          </a:p>
          <a:p>
            <a:r>
              <a:rPr lang="en-US" sz="2000" dirty="0"/>
              <a:t>Absorption (nutrients, water)</a:t>
            </a:r>
          </a:p>
          <a:p>
            <a:r>
              <a:rPr lang="en-US" sz="2000" dirty="0"/>
              <a:t>Survival under drought</a:t>
            </a:r>
          </a:p>
          <a:p>
            <a:endParaRPr lang="en-US" sz="2000" dirty="0"/>
          </a:p>
          <a:p>
            <a:endParaRPr lang="en-US" sz="2000" dirty="0"/>
          </a:p>
        </p:txBody>
      </p:sp>
      <p:sp>
        <p:nvSpPr>
          <p:cNvPr id="18" name="Rectangle 17">
            <a:extLst>
              <a:ext uri="{FF2B5EF4-FFF2-40B4-BE49-F238E27FC236}">
                <a16:creationId xmlns:a16="http://schemas.microsoft.com/office/drawing/2014/main" id="{4752F9A7-8CE0-4DBC-81B9-B891516BCB40}"/>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359612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t>Introduction</a:t>
            </a:r>
          </a:p>
          <a:p>
            <a:pPr lvl="1">
              <a:lnSpc>
                <a:spcPct val="150000"/>
              </a:lnSpc>
            </a:pPr>
            <a:r>
              <a:rPr lang="en-US" dirty="0"/>
              <a:t>Functional diversity is a facet of biodiversity</a:t>
            </a:r>
          </a:p>
          <a:p>
            <a:pPr lvl="1">
              <a:lnSpc>
                <a:spcPct val="150000"/>
              </a:lnSpc>
            </a:pPr>
            <a:r>
              <a:rPr lang="en-US" dirty="0"/>
              <a:t>Functional ecology</a:t>
            </a:r>
          </a:p>
          <a:p>
            <a:pPr>
              <a:lnSpc>
                <a:spcPct val="150000"/>
              </a:lnSpc>
            </a:pPr>
            <a:r>
              <a:rPr lang="en-US" dirty="0"/>
              <a:t>Trait-based ecology</a:t>
            </a:r>
          </a:p>
          <a:p>
            <a:pPr lvl="1">
              <a:lnSpc>
                <a:spcPct val="150000"/>
              </a:lnSpc>
            </a:pPr>
            <a:r>
              <a:rPr lang="en-US" dirty="0"/>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2</a:t>
            </a:fld>
            <a:endParaRPr lang="LID4096"/>
          </a:p>
        </p:txBody>
      </p:sp>
    </p:spTree>
    <p:extLst>
      <p:ext uri="{BB962C8B-B14F-4D97-AF65-F5344CB8AC3E}">
        <p14:creationId xmlns:p14="http://schemas.microsoft.com/office/powerpoint/2010/main" val="2611624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4000" dirty="0"/>
              <a:t>Trait-based functional ecology</a:t>
            </a:r>
          </a:p>
        </p:txBody>
      </p:sp>
      <p:sp>
        <p:nvSpPr>
          <p:cNvPr id="3" name="Content Placeholder 2">
            <a:extLst>
              <a:ext uri="{FF2B5EF4-FFF2-40B4-BE49-F238E27FC236}">
                <a16:creationId xmlns:a16="http://schemas.microsoft.com/office/drawing/2014/main" id="{A82BA6D2-F48C-4315-8F79-718A16346B2A}"/>
              </a:ext>
            </a:extLst>
          </p:cNvPr>
          <p:cNvSpPr>
            <a:spLocks noGrp="1"/>
          </p:cNvSpPr>
          <p:nvPr>
            <p:ph idx="1"/>
          </p:nvPr>
        </p:nvSpPr>
        <p:spPr>
          <a:xfrm>
            <a:off x="838200" y="1825625"/>
            <a:ext cx="10372105" cy="4351338"/>
          </a:xfrm>
        </p:spPr>
        <p:txBody>
          <a:bodyPr>
            <a:normAutofit/>
          </a:bodyPr>
          <a:lstStyle/>
          <a:p>
            <a:pPr marL="0" indent="0">
              <a:lnSpc>
                <a:spcPct val="150000"/>
              </a:lnSpc>
              <a:buNone/>
            </a:pPr>
            <a:r>
              <a:rPr lang="en-US" sz="2500" dirty="0"/>
              <a:t>The merit of traits</a:t>
            </a:r>
          </a:p>
          <a:p>
            <a:pPr marL="285750" indent="-285750">
              <a:lnSpc>
                <a:spcPct val="150000"/>
              </a:lnSpc>
            </a:pPr>
            <a:r>
              <a:rPr lang="en-US" sz="2500" dirty="0"/>
              <a:t>They facilitate comparisons: operability of </a:t>
            </a:r>
            <a:r>
              <a:rPr lang="en-US" sz="2400" dirty="0"/>
              <a:t>systems around the world, regardless of their compositions </a:t>
            </a:r>
            <a:r>
              <a:rPr lang="en-US" sz="2500" dirty="0"/>
              <a:t>(</a:t>
            </a:r>
            <a:r>
              <a:rPr lang="en-US" sz="2500" dirty="0" err="1">
                <a:latin typeface="Agency FB" panose="020B0503020202020204" pitchFamily="34" charset="0"/>
              </a:rPr>
              <a:t>Raunkiaer</a:t>
            </a:r>
            <a:r>
              <a:rPr lang="en-US" sz="2500" dirty="0">
                <a:latin typeface="Agency FB" panose="020B0503020202020204" pitchFamily="34" charset="0"/>
              </a:rPr>
              <a:t> 1937; Grime 1979</a:t>
            </a:r>
            <a:r>
              <a:rPr lang="en-US" sz="2500" dirty="0"/>
              <a:t>).</a:t>
            </a:r>
          </a:p>
          <a:p>
            <a:pPr marL="285750" indent="-285750">
              <a:lnSpc>
                <a:spcPct val="150000"/>
              </a:lnSpc>
            </a:pPr>
            <a:r>
              <a:rPr lang="en-US" sz="2500" dirty="0"/>
              <a:t>Ecosystem management (e.g., wetlands) could be transferred or compared to different floras or geographical regions. </a:t>
            </a:r>
          </a:p>
        </p:txBody>
      </p:sp>
      <p:sp>
        <p:nvSpPr>
          <p:cNvPr id="4" name="Slide Number Placeholder 3">
            <a:extLst>
              <a:ext uri="{FF2B5EF4-FFF2-40B4-BE49-F238E27FC236}">
                <a16:creationId xmlns:a16="http://schemas.microsoft.com/office/drawing/2014/main" id="{9686F14D-B223-4A6F-94C8-51513992357C}"/>
              </a:ext>
            </a:extLst>
          </p:cNvPr>
          <p:cNvSpPr>
            <a:spLocks noGrp="1"/>
          </p:cNvSpPr>
          <p:nvPr>
            <p:ph type="sldNum" sz="quarter" idx="12"/>
          </p:nvPr>
        </p:nvSpPr>
        <p:spPr/>
        <p:txBody>
          <a:bodyPr/>
          <a:lstStyle/>
          <a:p>
            <a:fld id="{C73C8D7F-9C84-47C4-B132-BAD03B6622AA}" type="slidenum">
              <a:rPr lang="LID4096" smtClean="0"/>
              <a:t>20</a:t>
            </a:fld>
            <a:endParaRPr lang="LID4096"/>
          </a:p>
        </p:txBody>
      </p:sp>
      <p:cxnSp>
        <p:nvCxnSpPr>
          <p:cNvPr id="8" name="Straight Connector 7">
            <a:extLst>
              <a:ext uri="{FF2B5EF4-FFF2-40B4-BE49-F238E27FC236}">
                <a16:creationId xmlns:a16="http://schemas.microsoft.com/office/drawing/2014/main" id="{F3B3B89D-C1F6-451E-8639-4BA0D4E1F05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143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D97BF7-2F6F-AF42-B6CF-C32423103683}"/>
              </a:ext>
            </a:extLst>
          </p:cNvPr>
          <p:cNvPicPr>
            <a:picLocks noChangeAspect="1"/>
          </p:cNvPicPr>
          <p:nvPr/>
        </p:nvPicPr>
        <p:blipFill rotWithShape="1">
          <a:blip r:embed="rId3"/>
          <a:srcRect l="9175" r="56247"/>
          <a:stretch/>
        </p:blipFill>
        <p:spPr>
          <a:xfrm>
            <a:off x="6891871" y="937094"/>
            <a:ext cx="2020840" cy="4365483"/>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Trade-offs… because plants cannot do it all </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9" y="1780218"/>
            <a:ext cx="4979530" cy="4351338"/>
          </a:xfrm>
        </p:spPr>
        <p:txBody>
          <a:bodyPr>
            <a:normAutofit fontScale="92500" lnSpcReduction="10000"/>
          </a:bodyPr>
          <a:lstStyle/>
          <a:p>
            <a:pPr>
              <a:lnSpc>
                <a:spcPct val="150000"/>
              </a:lnSpc>
            </a:pPr>
            <a:r>
              <a:rPr lang="en-US" sz="2500" dirty="0"/>
              <a:t>Trade-off arise because evolutionary pressures select for specific traits in specific environments</a:t>
            </a:r>
          </a:p>
          <a:p>
            <a:pPr>
              <a:lnSpc>
                <a:spcPct val="150000"/>
              </a:lnSpc>
            </a:pPr>
            <a:r>
              <a:rPr lang="en-US" sz="2500" dirty="0"/>
              <a:t>Example: species with high specific leaf area may be best suited to thrive in resource-rich environments, whereas those with low SLA might be best at withstanding drought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21</a:t>
            </a:fld>
            <a:endParaRPr lang="LID4096"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775975B-291E-C549-95C1-9914EEB0F0F1}"/>
              </a:ext>
            </a:extLst>
          </p:cNvPr>
          <p:cNvSpPr txBox="1"/>
          <p:nvPr/>
        </p:nvSpPr>
        <p:spPr>
          <a:xfrm>
            <a:off x="9855755" y="4925232"/>
            <a:ext cx="2259830" cy="1015663"/>
          </a:xfrm>
          <a:prstGeom prst="rect">
            <a:avLst/>
          </a:prstGeom>
          <a:noFill/>
        </p:spPr>
        <p:txBody>
          <a:bodyPr wrap="square" rtlCol="0">
            <a:spAutoFit/>
          </a:bodyPr>
          <a:lstStyle/>
          <a:p>
            <a:pPr marL="171450" indent="-171450">
              <a:buFontTx/>
              <a:buChar char="-"/>
            </a:pPr>
            <a:r>
              <a:rPr lang="en-US" sz="1500" dirty="0"/>
              <a:t>Low specific leaf area</a:t>
            </a:r>
          </a:p>
          <a:p>
            <a:pPr marL="171450" indent="-171450">
              <a:buFontTx/>
              <a:buChar char="-"/>
            </a:pPr>
            <a:r>
              <a:rPr lang="en-US" sz="1500" dirty="0"/>
              <a:t>Low specific root length </a:t>
            </a:r>
          </a:p>
          <a:p>
            <a:pPr marL="171450" indent="-171450">
              <a:buFontTx/>
              <a:buChar char="-"/>
            </a:pPr>
            <a:r>
              <a:rPr lang="en-US" sz="1500" dirty="0"/>
              <a:t>High tissue density </a:t>
            </a:r>
          </a:p>
          <a:p>
            <a:pPr marL="171450" indent="-171450">
              <a:buFontTx/>
              <a:buChar char="-"/>
            </a:pPr>
            <a:r>
              <a:rPr lang="en-US" sz="1500" dirty="0"/>
              <a:t>SLOW growth </a:t>
            </a:r>
          </a:p>
        </p:txBody>
      </p:sp>
      <p:sp>
        <p:nvSpPr>
          <p:cNvPr id="4" name="Rectangle 3">
            <a:extLst>
              <a:ext uri="{FF2B5EF4-FFF2-40B4-BE49-F238E27FC236}">
                <a16:creationId xmlns:a16="http://schemas.microsoft.com/office/drawing/2014/main" id="{ED27C039-D9E0-4369-AD2A-33856A4E78A3}"/>
              </a:ext>
            </a:extLst>
          </p:cNvPr>
          <p:cNvSpPr/>
          <p:nvPr/>
        </p:nvSpPr>
        <p:spPr>
          <a:xfrm>
            <a:off x="7211107" y="3948495"/>
            <a:ext cx="1079142" cy="276999"/>
          </a:xfrm>
          <a:prstGeom prst="rect">
            <a:avLst/>
          </a:prstGeom>
        </p:spPr>
        <p:txBody>
          <a:bodyPr wrap="none">
            <a:spAutoFit/>
          </a:bodyPr>
          <a:lstStyle/>
          <a:p>
            <a:r>
              <a:rPr lang="en-GB" sz="1200" dirty="0">
                <a:solidFill>
                  <a:schemeClr val="bg1">
                    <a:lumMod val="50000"/>
                  </a:schemeClr>
                </a:solidFill>
                <a:latin typeface="Agency FB" panose="020B0503020202020204" pitchFamily="34" charset="0"/>
              </a:rPr>
              <a:t>@</a:t>
            </a:r>
            <a:r>
              <a:rPr lang="en-GB" sz="1200" dirty="0" err="1">
                <a:solidFill>
                  <a:schemeClr val="bg1">
                    <a:lumMod val="50000"/>
                  </a:schemeClr>
                </a:solidFill>
                <a:latin typeface="Agency FB" panose="020B0503020202020204" pitchFamily="34" charset="0"/>
              </a:rPr>
              <a:t>MagdaGarbowski</a:t>
            </a:r>
            <a:endParaRPr lang="en-GB" sz="1200" dirty="0">
              <a:solidFill>
                <a:schemeClr val="bg1">
                  <a:lumMod val="50000"/>
                </a:schemeClr>
              </a:solidFill>
              <a:latin typeface="Agency FB" panose="020B0503020202020204" pitchFamily="34" charset="0"/>
            </a:endParaRPr>
          </a:p>
        </p:txBody>
      </p:sp>
      <p:pic>
        <p:nvPicPr>
          <p:cNvPr id="8" name="Picture 7">
            <a:extLst>
              <a:ext uri="{FF2B5EF4-FFF2-40B4-BE49-F238E27FC236}">
                <a16:creationId xmlns:a16="http://schemas.microsoft.com/office/drawing/2014/main" id="{0D5138F4-7D82-4DEF-A318-9758897D5F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66" b="98438" l="7731" r="93017">
                        <a14:foregroundMark x1="14214" y1="73047" x2="6733" y2="56250"/>
                        <a14:foregroundMark x1="6733" y1="56250" x2="5237" y2="34375"/>
                        <a14:foregroundMark x1="5237" y1="34375" x2="17207" y2="16016"/>
                        <a14:foregroundMark x1="17207" y1="16016" x2="42893" y2="14063"/>
                        <a14:foregroundMark x1="42893" y1="14063" x2="56110" y2="6641"/>
                        <a14:foregroundMark x1="56110" y1="6641" x2="74065" y2="10547"/>
                        <a14:foregroundMark x1="74065" y1="10547" x2="85786" y2="25781"/>
                        <a14:foregroundMark x1="85786" y1="25781" x2="94264" y2="45313"/>
                        <a14:foregroundMark x1="94264" y1="45313" x2="93017" y2="64844"/>
                        <a14:foregroundMark x1="93017" y1="64844" x2="78803" y2="77734"/>
                        <a14:foregroundMark x1="78803" y1="77734" x2="65087" y2="76953"/>
                        <a14:foregroundMark x1="65087" y1="76953" x2="65087" y2="76953"/>
                        <a14:foregroundMark x1="10474" y1="64844" x2="4239" y2="44531"/>
                        <a14:foregroundMark x1="4239" y1="44531" x2="7980" y2="23828"/>
                        <a14:foregroundMark x1="7980" y1="23828" x2="18454" y2="33203"/>
                        <a14:foregroundMark x1="48130" y1="86328" x2="59102" y2="98828"/>
                        <a14:foregroundMark x1="59102" y1="98828" x2="60599" y2="82813"/>
                        <a14:foregroundMark x1="91521" y1="44922" x2="93017" y2="56641"/>
                      </a14:backgroundRemoval>
                    </a14:imgEffect>
                  </a14:imgLayer>
                </a14:imgProps>
              </a:ext>
            </a:extLst>
          </a:blip>
          <a:stretch>
            <a:fillRect/>
          </a:stretch>
        </p:blipFill>
        <p:spPr>
          <a:xfrm>
            <a:off x="5857369" y="4250177"/>
            <a:ext cx="3820058" cy="2438740"/>
          </a:xfrm>
          <a:prstGeom prst="rect">
            <a:avLst/>
          </a:prstGeom>
        </p:spPr>
      </p:pic>
      <p:sp>
        <p:nvSpPr>
          <p:cNvPr id="18" name="Teardrop 17">
            <a:extLst>
              <a:ext uri="{FF2B5EF4-FFF2-40B4-BE49-F238E27FC236}">
                <a16:creationId xmlns:a16="http://schemas.microsoft.com/office/drawing/2014/main" id="{14734569-8AAB-F646-A448-E63A329A70B8}"/>
              </a:ext>
            </a:extLst>
          </p:cNvPr>
          <p:cNvSpPr/>
          <p:nvPr/>
        </p:nvSpPr>
        <p:spPr>
          <a:xfrm rot="2571285" flipH="1" flipV="1">
            <a:off x="9946343" y="4353217"/>
            <a:ext cx="2078654" cy="2070449"/>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B80E94C9-D70A-41BB-B202-5CFC75BE4E28}"/>
              </a:ext>
            </a:extLst>
          </p:cNvPr>
          <p:cNvSpPr/>
          <p:nvPr/>
        </p:nvSpPr>
        <p:spPr>
          <a:xfrm rot="2571285" flipH="1" flipV="1">
            <a:off x="9888232" y="1954634"/>
            <a:ext cx="2014918" cy="1961810"/>
          </a:xfrm>
          <a:prstGeom prst="teardrop">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ADAC726-3279-4423-98F7-F4FF86D08336}"/>
              </a:ext>
            </a:extLst>
          </p:cNvPr>
          <p:cNvSpPr txBox="1"/>
          <p:nvPr/>
        </p:nvSpPr>
        <p:spPr>
          <a:xfrm>
            <a:off x="9746146" y="2476989"/>
            <a:ext cx="2555249" cy="1015663"/>
          </a:xfrm>
          <a:prstGeom prst="rect">
            <a:avLst/>
          </a:prstGeom>
          <a:noFill/>
        </p:spPr>
        <p:txBody>
          <a:bodyPr wrap="square" rtlCol="0">
            <a:spAutoFit/>
          </a:bodyPr>
          <a:lstStyle/>
          <a:p>
            <a:pPr marL="171450" indent="-171450">
              <a:buFontTx/>
              <a:buChar char="-"/>
            </a:pPr>
            <a:r>
              <a:rPr lang="en-US" sz="1500" dirty="0"/>
              <a:t>High specific leaf area </a:t>
            </a:r>
          </a:p>
          <a:p>
            <a:pPr marL="171450" indent="-171450">
              <a:buFontTx/>
              <a:buChar char="-"/>
            </a:pPr>
            <a:r>
              <a:rPr lang="en-US" sz="1500" dirty="0"/>
              <a:t>High specific root length</a:t>
            </a:r>
          </a:p>
          <a:p>
            <a:pPr marL="171450" indent="-171450">
              <a:buFontTx/>
              <a:buChar char="-"/>
            </a:pPr>
            <a:r>
              <a:rPr lang="en-US" sz="1500" dirty="0"/>
              <a:t>Low tissue density </a:t>
            </a:r>
          </a:p>
          <a:p>
            <a:pPr marL="171450" indent="-171450">
              <a:buFontTx/>
              <a:buChar char="-"/>
            </a:pPr>
            <a:r>
              <a:rPr lang="en-US" sz="1500" dirty="0"/>
              <a:t>FAST growth </a:t>
            </a:r>
          </a:p>
        </p:txBody>
      </p:sp>
      <p:sp>
        <p:nvSpPr>
          <p:cNvPr id="9" name="Rectangle 8">
            <a:extLst>
              <a:ext uri="{FF2B5EF4-FFF2-40B4-BE49-F238E27FC236}">
                <a16:creationId xmlns:a16="http://schemas.microsoft.com/office/drawing/2014/main" id="{C4F693EA-5598-4DDA-9AD4-C30FBFBFA1D2}"/>
              </a:ext>
            </a:extLst>
          </p:cNvPr>
          <p:cNvSpPr/>
          <p:nvPr/>
        </p:nvSpPr>
        <p:spPr>
          <a:xfrm>
            <a:off x="5956902" y="1804421"/>
            <a:ext cx="646331" cy="369332"/>
          </a:xfrm>
          <a:prstGeom prst="rect">
            <a:avLst/>
          </a:prstGeom>
        </p:spPr>
        <p:txBody>
          <a:bodyPr wrap="none">
            <a:spAutoFit/>
          </a:bodyPr>
          <a:lstStyle/>
          <a:p>
            <a:r>
              <a:rPr lang="en-US" dirty="0"/>
              <a:t>Herb</a:t>
            </a:r>
          </a:p>
        </p:txBody>
      </p:sp>
      <p:sp>
        <p:nvSpPr>
          <p:cNvPr id="21" name="Rectangle 20">
            <a:extLst>
              <a:ext uri="{FF2B5EF4-FFF2-40B4-BE49-F238E27FC236}">
                <a16:creationId xmlns:a16="http://schemas.microsoft.com/office/drawing/2014/main" id="{8765317F-A9B4-458C-8C99-77C57C680D7E}"/>
              </a:ext>
            </a:extLst>
          </p:cNvPr>
          <p:cNvSpPr/>
          <p:nvPr/>
        </p:nvSpPr>
        <p:spPr>
          <a:xfrm>
            <a:off x="5956902" y="4185011"/>
            <a:ext cx="643125" cy="369332"/>
          </a:xfrm>
          <a:prstGeom prst="rect">
            <a:avLst/>
          </a:prstGeom>
        </p:spPr>
        <p:txBody>
          <a:bodyPr wrap="none">
            <a:spAutoFit/>
          </a:bodyPr>
          <a:lstStyle/>
          <a:p>
            <a:r>
              <a:rPr lang="en-US" dirty="0"/>
              <a:t>Bush</a:t>
            </a:r>
          </a:p>
        </p:txBody>
      </p:sp>
    </p:spTree>
    <p:extLst>
      <p:ext uri="{BB962C8B-B14F-4D97-AF65-F5344CB8AC3E}">
        <p14:creationId xmlns:p14="http://schemas.microsoft.com/office/powerpoint/2010/main" val="263689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A97F54-9337-4567-9385-13B4321C7DAC}"/>
              </a:ext>
            </a:extLst>
          </p:cNvPr>
          <p:cNvSpPr>
            <a:spLocks noGrp="1"/>
          </p:cNvSpPr>
          <p:nvPr>
            <p:ph type="sldNum" sz="quarter" idx="12"/>
          </p:nvPr>
        </p:nvSpPr>
        <p:spPr/>
        <p:txBody>
          <a:bodyPr/>
          <a:lstStyle/>
          <a:p>
            <a:fld id="{C73C8D7F-9C84-47C4-B132-BAD03B6622AA}" type="slidenum">
              <a:rPr lang="LID4096" smtClean="0"/>
              <a:t>22</a:t>
            </a:fld>
            <a:endParaRPr lang="LID4096"/>
          </a:p>
        </p:txBody>
      </p:sp>
      <p:sp>
        <p:nvSpPr>
          <p:cNvPr id="10" name="Title 1">
            <a:extLst>
              <a:ext uri="{FF2B5EF4-FFF2-40B4-BE49-F238E27FC236}">
                <a16:creationId xmlns:a16="http://schemas.microsoft.com/office/drawing/2014/main" id="{9DE0D96E-E2F9-4993-AD3F-E6CB651177B4}"/>
              </a:ext>
            </a:extLst>
          </p:cNvPr>
          <p:cNvSpPr>
            <a:spLocks noGrp="1"/>
          </p:cNvSpPr>
          <p:nvPr>
            <p:ph type="title"/>
          </p:nvPr>
        </p:nvSpPr>
        <p:spPr>
          <a:xfrm>
            <a:off x="838200" y="365125"/>
            <a:ext cx="10515600" cy="1325563"/>
          </a:xfrm>
        </p:spPr>
        <p:txBody>
          <a:bodyPr>
            <a:normAutofit/>
          </a:bodyPr>
          <a:lstStyle/>
          <a:p>
            <a:pPr algn="ctr"/>
            <a:r>
              <a:rPr lang="en-US" sz="3600" dirty="0"/>
              <a:t>Plant ecological strategies </a:t>
            </a:r>
          </a:p>
        </p:txBody>
      </p:sp>
      <p:cxnSp>
        <p:nvCxnSpPr>
          <p:cNvPr id="8" name="Straight Connector 7">
            <a:extLst>
              <a:ext uri="{FF2B5EF4-FFF2-40B4-BE49-F238E27FC236}">
                <a16:creationId xmlns:a16="http://schemas.microsoft.com/office/drawing/2014/main" id="{6B55D9A5-C4A7-4B9C-8EE5-DAEE8F51098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29AD92B3-D4DD-2B43-B56E-16D8C24023C3}"/>
              </a:ext>
            </a:extLst>
          </p:cNvPr>
          <p:cNvSpPr txBox="1"/>
          <p:nvPr/>
        </p:nvSpPr>
        <p:spPr>
          <a:xfrm>
            <a:off x="9213694" y="5764627"/>
            <a:ext cx="1632178" cy="400110"/>
          </a:xfrm>
          <a:prstGeom prst="rect">
            <a:avLst/>
          </a:prstGeom>
          <a:noFill/>
        </p:spPr>
        <p:txBody>
          <a:bodyPr wrap="none" rtlCol="0">
            <a:spAutoFit/>
          </a:bodyPr>
          <a:lstStyle/>
          <a:p>
            <a:r>
              <a:rPr lang="en-US" sz="2000" dirty="0">
                <a:latin typeface="Agency FB" panose="020B0503020202020204" pitchFamily="34" charset="0"/>
              </a:rPr>
              <a:t>Weigelt et al 2021</a:t>
            </a:r>
          </a:p>
        </p:txBody>
      </p:sp>
      <p:pic>
        <p:nvPicPr>
          <p:cNvPr id="5" name="Picture 4" descr="Diagram&#10;&#10;Description automatically generated">
            <a:extLst>
              <a:ext uri="{FF2B5EF4-FFF2-40B4-BE49-F238E27FC236}">
                <a16:creationId xmlns:a16="http://schemas.microsoft.com/office/drawing/2014/main" id="{1ADE8D2F-18AB-704C-A090-157977735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797" y="1776725"/>
            <a:ext cx="6138406" cy="4677420"/>
          </a:xfrm>
          <a:prstGeom prst="rect">
            <a:avLst/>
          </a:prstGeom>
          <a:ln w="22225">
            <a:solidFill>
              <a:srgbClr val="000000"/>
            </a:solidFill>
          </a:ln>
        </p:spPr>
      </p:pic>
    </p:spTree>
    <p:extLst>
      <p:ext uri="{BB962C8B-B14F-4D97-AF65-F5344CB8AC3E}">
        <p14:creationId xmlns:p14="http://schemas.microsoft.com/office/powerpoint/2010/main" val="155672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4000" dirty="0"/>
              <a:t>Functional Traits + Ecology = Trait-based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9755359" cy="4351338"/>
          </a:xfrm>
        </p:spPr>
        <p:txBody>
          <a:bodyPr>
            <a:noAutofit/>
          </a:bodyPr>
          <a:lstStyle/>
          <a:p>
            <a:pPr marL="0" indent="0">
              <a:lnSpc>
                <a:spcPct val="150000"/>
              </a:lnSpc>
              <a:buNone/>
            </a:pPr>
            <a:r>
              <a:rPr lang="en-US" sz="2500" dirty="0"/>
              <a:t>Trait-based functional ecology uses species traits to understand:</a:t>
            </a:r>
          </a:p>
          <a:p>
            <a:pPr lvl="1">
              <a:lnSpc>
                <a:spcPct val="150000"/>
              </a:lnSpc>
            </a:pPr>
            <a:r>
              <a:rPr lang="en-US" sz="2500" dirty="0"/>
              <a:t>how species and communities respond to environmental change (</a:t>
            </a:r>
            <a:r>
              <a:rPr lang="en-US" sz="2500" dirty="0">
                <a:latin typeface="Agency FB" panose="020B0503020202020204" pitchFamily="34" charset="0"/>
              </a:rPr>
              <a:t>Lavorel &amp; Garnier 2002</a:t>
            </a:r>
            <a:r>
              <a:rPr lang="en-US" sz="2500" dirty="0"/>
              <a:t>) </a:t>
            </a:r>
          </a:p>
          <a:p>
            <a:pPr lvl="1">
              <a:lnSpc>
                <a:spcPct val="150000"/>
              </a:lnSpc>
            </a:pPr>
            <a:r>
              <a:rPr lang="en-US" sz="2500" dirty="0"/>
              <a:t>and predict how species enter, persist, and coexist in communities (i.e., community assembly) (</a:t>
            </a:r>
            <a:r>
              <a:rPr lang="en-US" sz="2500" dirty="0">
                <a:latin typeface="Agency FB" panose="020B0503020202020204" pitchFamily="34" charset="0"/>
              </a:rPr>
              <a:t>HilleRisLambers et al 2012</a:t>
            </a:r>
            <a:r>
              <a:rPr lang="en-US" sz="2500" dirty="0"/>
              <a: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23</a:t>
            </a:fld>
            <a:endParaRPr lang="LID4096"/>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3589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6995774" cy="4351338"/>
          </a:xfrm>
        </p:spPr>
        <p:txBody>
          <a:bodyPr>
            <a:noAutofit/>
          </a:bodyPr>
          <a:lstStyle/>
          <a:p>
            <a:pPr marL="0" indent="0">
              <a:lnSpc>
                <a:spcPct val="150000"/>
              </a:lnSpc>
              <a:buNone/>
            </a:pPr>
            <a:r>
              <a:rPr lang="en-US" sz="2500" dirty="0"/>
              <a:t>Species and communities responses to environmental change </a:t>
            </a:r>
          </a:p>
          <a:p>
            <a:pPr marL="0" indent="0">
              <a:lnSpc>
                <a:spcPct val="150000"/>
              </a:lnSpc>
              <a:buNone/>
            </a:pPr>
            <a:r>
              <a:rPr lang="en-US" sz="2500" dirty="0"/>
              <a:t>Example 1</a:t>
            </a:r>
          </a:p>
          <a:p>
            <a:pPr marL="0" indent="0">
              <a:lnSpc>
                <a:spcPct val="150000"/>
              </a:lnSpc>
              <a:buNone/>
            </a:pPr>
            <a:endParaRPr lang="en-US" sz="2500"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C26BBD4E-0C30-C74F-9EC8-62D49CCD97A7}"/>
              </a:ext>
            </a:extLst>
          </p:cNvPr>
          <p:cNvPicPr>
            <a:picLocks noChangeAspect="1"/>
          </p:cNvPicPr>
          <p:nvPr/>
        </p:nvPicPr>
        <p:blipFill>
          <a:blip r:embed="rId3"/>
          <a:stretch>
            <a:fillRect/>
          </a:stretch>
        </p:blipFill>
        <p:spPr>
          <a:xfrm>
            <a:off x="7489452" y="4213190"/>
            <a:ext cx="3397291" cy="2537610"/>
          </a:xfrm>
          <a:prstGeom prst="rect">
            <a:avLst/>
          </a:prstGeom>
        </p:spPr>
      </p:pic>
      <p:sp>
        <p:nvSpPr>
          <p:cNvPr id="9" name="Rectangle 8">
            <a:extLst>
              <a:ext uri="{FF2B5EF4-FFF2-40B4-BE49-F238E27FC236}">
                <a16:creationId xmlns:a16="http://schemas.microsoft.com/office/drawing/2014/main" id="{14120680-06FC-8E4E-94F5-BC68FD6EABD6}"/>
              </a:ext>
            </a:extLst>
          </p:cNvPr>
          <p:cNvSpPr/>
          <p:nvPr/>
        </p:nvSpPr>
        <p:spPr>
          <a:xfrm>
            <a:off x="7774737" y="4109200"/>
            <a:ext cx="1123935" cy="1915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up of a plant&#10;&#10;Description automatically generated with medium confidence">
            <a:extLst>
              <a:ext uri="{FF2B5EF4-FFF2-40B4-BE49-F238E27FC236}">
                <a16:creationId xmlns:a16="http://schemas.microsoft.com/office/drawing/2014/main" id="{CB73ABB1-BB32-B243-9119-8C2C4BF8E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610" y="4556283"/>
            <a:ext cx="634237" cy="2235954"/>
          </a:xfrm>
          <a:prstGeom prst="rect">
            <a:avLst/>
          </a:prstGeom>
        </p:spPr>
      </p:pic>
      <p:pic>
        <p:nvPicPr>
          <p:cNvPr id="15" name="Picture 14" descr="A close-up of a plant&#10;&#10;Description automatically generated with medium confidence">
            <a:extLst>
              <a:ext uri="{FF2B5EF4-FFF2-40B4-BE49-F238E27FC236}">
                <a16:creationId xmlns:a16="http://schemas.microsoft.com/office/drawing/2014/main" id="{81EF4CAA-9389-554A-B3F4-C4CA944150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539" y="4403827"/>
            <a:ext cx="660184" cy="2327427"/>
          </a:xfrm>
          <a:prstGeom prst="rect">
            <a:avLst/>
          </a:prstGeom>
        </p:spPr>
      </p:pic>
      <p:pic>
        <p:nvPicPr>
          <p:cNvPr id="16" name="Picture 15" descr="A close-up of a plant&#10;&#10;Description automatically generated with medium confidence">
            <a:extLst>
              <a:ext uri="{FF2B5EF4-FFF2-40B4-BE49-F238E27FC236}">
                <a16:creationId xmlns:a16="http://schemas.microsoft.com/office/drawing/2014/main" id="{E69FB74A-D253-C24C-BDD1-37AE5C896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459" y="4267388"/>
            <a:ext cx="693341" cy="2444322"/>
          </a:xfrm>
          <a:prstGeom prst="rect">
            <a:avLst/>
          </a:prstGeom>
        </p:spPr>
      </p:pic>
      <p:pic>
        <p:nvPicPr>
          <p:cNvPr id="19" name="Picture 18">
            <a:extLst>
              <a:ext uri="{FF2B5EF4-FFF2-40B4-BE49-F238E27FC236}">
                <a16:creationId xmlns:a16="http://schemas.microsoft.com/office/drawing/2014/main" id="{2165A98E-4E2F-5E43-8E7A-FBC09689E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6398" y="5029200"/>
            <a:ext cx="510565" cy="1102356"/>
          </a:xfrm>
          <a:prstGeom prst="rect">
            <a:avLst/>
          </a:prstGeom>
        </p:spPr>
      </p:pic>
      <p:pic>
        <p:nvPicPr>
          <p:cNvPr id="20" name="Picture 19">
            <a:extLst>
              <a:ext uri="{FF2B5EF4-FFF2-40B4-BE49-F238E27FC236}">
                <a16:creationId xmlns:a16="http://schemas.microsoft.com/office/drawing/2014/main" id="{83F8F0C5-DE88-AC48-8F54-3A1D6745D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5767" y="5017197"/>
            <a:ext cx="510565" cy="1102356"/>
          </a:xfrm>
          <a:prstGeom prst="rect">
            <a:avLst/>
          </a:prstGeom>
        </p:spPr>
      </p:pic>
      <p:cxnSp>
        <p:nvCxnSpPr>
          <p:cNvPr id="22" name="Straight Connector 21">
            <a:extLst>
              <a:ext uri="{FF2B5EF4-FFF2-40B4-BE49-F238E27FC236}">
                <a16:creationId xmlns:a16="http://schemas.microsoft.com/office/drawing/2014/main" id="{07A8BFBE-3F00-CE4B-AA95-73ADB041522A}"/>
              </a:ext>
            </a:extLst>
          </p:cNvPr>
          <p:cNvCxnSpPr/>
          <p:nvPr/>
        </p:nvCxnSpPr>
        <p:spPr>
          <a:xfrm>
            <a:off x="7486478" y="3989340"/>
            <a:ext cx="368407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A4DC85-48EE-4C4A-845D-694947A7CF40}"/>
              </a:ext>
            </a:extLst>
          </p:cNvPr>
          <p:cNvSpPr txBox="1"/>
          <p:nvPr/>
        </p:nvSpPr>
        <p:spPr>
          <a:xfrm>
            <a:off x="10333752" y="3699106"/>
            <a:ext cx="867097" cy="338554"/>
          </a:xfrm>
          <a:prstGeom prst="rect">
            <a:avLst/>
          </a:prstGeom>
          <a:noFill/>
        </p:spPr>
        <p:txBody>
          <a:bodyPr wrap="none" rtlCol="0">
            <a:spAutoFit/>
          </a:bodyPr>
          <a:lstStyle/>
          <a:p>
            <a:r>
              <a:rPr lang="en-US" sz="1600" i="1" dirty="0"/>
              <a:t>Drought</a:t>
            </a:r>
          </a:p>
        </p:txBody>
      </p:sp>
      <p:pic>
        <p:nvPicPr>
          <p:cNvPr id="24" name="Picture 23" descr="A close-up of a plant&#10;&#10;Description automatically generated with medium confidence">
            <a:extLst>
              <a:ext uri="{FF2B5EF4-FFF2-40B4-BE49-F238E27FC236}">
                <a16:creationId xmlns:a16="http://schemas.microsoft.com/office/drawing/2014/main" id="{A7F8CE0C-A088-9340-9807-291C36BB7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619" y="4178706"/>
            <a:ext cx="718496" cy="2533003"/>
          </a:xfrm>
          <a:prstGeom prst="rect">
            <a:avLst/>
          </a:prstGeom>
        </p:spPr>
      </p:pic>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24</a:t>
            </a:fld>
            <a:endParaRPr lang="LID4096"/>
          </a:p>
        </p:txBody>
      </p:sp>
      <p:pic>
        <p:nvPicPr>
          <p:cNvPr id="12" name="Picture 11" descr="Chart, scatter chart&#10;&#10;Description automatically generated">
            <a:extLst>
              <a:ext uri="{FF2B5EF4-FFF2-40B4-BE49-F238E27FC236}">
                <a16:creationId xmlns:a16="http://schemas.microsoft.com/office/drawing/2014/main" id="{4661A795-4DBC-B145-B6B8-C7C2436822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0475" y="1862571"/>
            <a:ext cx="5486784" cy="4995430"/>
          </a:xfrm>
          <a:prstGeom prst="rect">
            <a:avLst/>
          </a:prstGeom>
        </p:spPr>
      </p:pic>
      <p:cxnSp>
        <p:nvCxnSpPr>
          <p:cNvPr id="25" name="Straight Arrow Connector 24">
            <a:extLst>
              <a:ext uri="{FF2B5EF4-FFF2-40B4-BE49-F238E27FC236}">
                <a16:creationId xmlns:a16="http://schemas.microsoft.com/office/drawing/2014/main" id="{306F8A06-1D6E-DF4E-AD38-EB0BE23A354F}"/>
              </a:ext>
            </a:extLst>
          </p:cNvPr>
          <p:cNvCxnSpPr>
            <a:cxnSpLocks/>
          </p:cNvCxnSpPr>
          <p:nvPr/>
        </p:nvCxnSpPr>
        <p:spPr>
          <a:xfrm flipV="1">
            <a:off x="5762625" y="4121150"/>
            <a:ext cx="2036882" cy="36512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47A972-E741-274D-99C0-9E03BD9FC65E}"/>
              </a:ext>
            </a:extLst>
          </p:cNvPr>
          <p:cNvCxnSpPr>
            <a:cxnSpLocks/>
          </p:cNvCxnSpPr>
          <p:nvPr/>
        </p:nvCxnSpPr>
        <p:spPr>
          <a:xfrm>
            <a:off x="5762625" y="4724400"/>
            <a:ext cx="2276054" cy="1768475"/>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FB008A8-7559-C644-804A-0334F448ADAC}"/>
              </a:ext>
            </a:extLst>
          </p:cNvPr>
          <p:cNvSpPr txBox="1"/>
          <p:nvPr/>
        </p:nvSpPr>
        <p:spPr>
          <a:xfrm>
            <a:off x="598141" y="3868717"/>
            <a:ext cx="5497859" cy="1711366"/>
          </a:xfrm>
          <a:prstGeom prst="rect">
            <a:avLst/>
          </a:prstGeom>
          <a:noFill/>
        </p:spPr>
        <p:txBody>
          <a:bodyPr wrap="square" rtlCol="0">
            <a:spAutoFit/>
          </a:bodyPr>
          <a:lstStyle/>
          <a:p>
            <a:pPr>
              <a:lnSpc>
                <a:spcPct val="150000"/>
              </a:lnSpc>
            </a:pPr>
            <a:r>
              <a:rPr lang="en-US" dirty="0"/>
              <a:t>Working in annual grasslands, Harrison and </a:t>
            </a:r>
            <a:r>
              <a:rPr lang="en-US" dirty="0" err="1"/>
              <a:t>LaForgia</a:t>
            </a:r>
            <a:r>
              <a:rPr lang="en-US" dirty="0"/>
              <a:t> (2019) found that species with long roots and low SLA, experienced lower mortality that those with short root and high SLA resulting from drought.</a:t>
            </a:r>
          </a:p>
        </p:txBody>
      </p:sp>
      <p:sp>
        <p:nvSpPr>
          <p:cNvPr id="33" name="TextBox 32">
            <a:extLst>
              <a:ext uri="{FF2B5EF4-FFF2-40B4-BE49-F238E27FC236}">
                <a16:creationId xmlns:a16="http://schemas.microsoft.com/office/drawing/2014/main" id="{8E13ED16-6B3D-624B-9340-7D94E9E70708}"/>
              </a:ext>
            </a:extLst>
          </p:cNvPr>
          <p:cNvSpPr txBox="1"/>
          <p:nvPr/>
        </p:nvSpPr>
        <p:spPr>
          <a:xfrm>
            <a:off x="7241744" y="1701190"/>
            <a:ext cx="867097" cy="338554"/>
          </a:xfrm>
          <a:prstGeom prst="rect">
            <a:avLst/>
          </a:prstGeom>
          <a:noFill/>
        </p:spPr>
        <p:txBody>
          <a:bodyPr wrap="none" rtlCol="0">
            <a:spAutoFit/>
          </a:bodyPr>
          <a:lstStyle/>
          <a:p>
            <a:r>
              <a:rPr lang="en-US" sz="1600" i="1" dirty="0"/>
              <a:t>Drought</a:t>
            </a:r>
          </a:p>
        </p:txBody>
      </p:sp>
      <p:sp>
        <p:nvSpPr>
          <p:cNvPr id="34" name="TextBox 33">
            <a:extLst>
              <a:ext uri="{FF2B5EF4-FFF2-40B4-BE49-F238E27FC236}">
                <a16:creationId xmlns:a16="http://schemas.microsoft.com/office/drawing/2014/main" id="{7D4D091B-EAE2-9345-B8AC-665A9E963BD8}"/>
              </a:ext>
            </a:extLst>
          </p:cNvPr>
          <p:cNvSpPr txBox="1"/>
          <p:nvPr/>
        </p:nvSpPr>
        <p:spPr>
          <a:xfrm>
            <a:off x="9020110" y="1700275"/>
            <a:ext cx="903709" cy="338554"/>
          </a:xfrm>
          <a:prstGeom prst="rect">
            <a:avLst/>
          </a:prstGeom>
          <a:noFill/>
        </p:spPr>
        <p:txBody>
          <a:bodyPr wrap="none" rtlCol="0">
            <a:spAutoFit/>
          </a:bodyPr>
          <a:lstStyle/>
          <a:p>
            <a:r>
              <a:rPr lang="en-US" sz="1600" i="1" dirty="0"/>
              <a:t>Watered</a:t>
            </a:r>
          </a:p>
        </p:txBody>
      </p:sp>
      <p:sp>
        <p:nvSpPr>
          <p:cNvPr id="35" name="TextBox 34">
            <a:extLst>
              <a:ext uri="{FF2B5EF4-FFF2-40B4-BE49-F238E27FC236}">
                <a16:creationId xmlns:a16="http://schemas.microsoft.com/office/drawing/2014/main" id="{58A48467-3779-0B43-AFBA-CFE28AAAB67A}"/>
              </a:ext>
            </a:extLst>
          </p:cNvPr>
          <p:cNvSpPr txBox="1"/>
          <p:nvPr/>
        </p:nvSpPr>
        <p:spPr>
          <a:xfrm>
            <a:off x="9495311" y="6491168"/>
            <a:ext cx="2111475" cy="369332"/>
          </a:xfrm>
          <a:prstGeom prst="rect">
            <a:avLst/>
          </a:prstGeom>
          <a:noFill/>
        </p:spPr>
        <p:txBody>
          <a:bodyPr wrap="none" rtlCol="0">
            <a:spAutoFit/>
          </a:bodyPr>
          <a:lstStyle/>
          <a:p>
            <a:r>
              <a:rPr lang="en-US" dirty="0">
                <a:latin typeface="Agency FB" panose="020B0503020202020204" pitchFamily="34" charset="0"/>
              </a:rPr>
              <a:t>Harrison &amp; La </a:t>
            </a:r>
            <a:r>
              <a:rPr lang="en-US" dirty="0" err="1">
                <a:latin typeface="Agency FB" panose="020B0503020202020204" pitchFamily="34" charset="0"/>
              </a:rPr>
              <a:t>Forgia</a:t>
            </a:r>
            <a:r>
              <a:rPr lang="en-US" dirty="0">
                <a:latin typeface="Agency FB" panose="020B0503020202020204" pitchFamily="34" charset="0"/>
              </a:rPr>
              <a:t> 2019 </a:t>
            </a:r>
          </a:p>
        </p:txBody>
      </p:sp>
    </p:spTree>
    <p:extLst>
      <p:ext uri="{BB962C8B-B14F-4D97-AF65-F5344CB8AC3E}">
        <p14:creationId xmlns:p14="http://schemas.microsoft.com/office/powerpoint/2010/main" val="280231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B032B9-0820-435B-A7CB-BA9D6F1C6BFB}"/>
              </a:ext>
            </a:extLst>
          </p:cNvPr>
          <p:cNvPicPr>
            <a:picLocks noChangeAspect="1"/>
          </p:cNvPicPr>
          <p:nvPr/>
        </p:nvPicPr>
        <p:blipFill>
          <a:blip r:embed="rId3"/>
          <a:stretch>
            <a:fillRect/>
          </a:stretch>
        </p:blipFill>
        <p:spPr>
          <a:xfrm>
            <a:off x="5600925" y="3107124"/>
            <a:ext cx="5920217" cy="2288229"/>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ecology</a:t>
            </a:r>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7" name="Content Placeholder 2">
            <a:extLst>
              <a:ext uri="{FF2B5EF4-FFF2-40B4-BE49-F238E27FC236}">
                <a16:creationId xmlns:a16="http://schemas.microsoft.com/office/drawing/2014/main" id="{949E8820-8D76-0746-A373-F1FA7021CCC0}"/>
              </a:ext>
            </a:extLst>
          </p:cNvPr>
          <p:cNvSpPr>
            <a:spLocks noGrp="1"/>
          </p:cNvSpPr>
          <p:nvPr>
            <p:ph idx="1"/>
          </p:nvPr>
        </p:nvSpPr>
        <p:spPr>
          <a:xfrm>
            <a:off x="569257" y="1780218"/>
            <a:ext cx="5657372" cy="4351338"/>
          </a:xfrm>
        </p:spPr>
        <p:txBody>
          <a:bodyPr>
            <a:noAutofit/>
          </a:bodyPr>
          <a:lstStyle/>
          <a:p>
            <a:pPr marL="0" indent="0">
              <a:lnSpc>
                <a:spcPct val="150000"/>
              </a:lnSpc>
              <a:buNone/>
            </a:pPr>
            <a:r>
              <a:rPr lang="en-US" sz="2500" dirty="0"/>
              <a:t>Prediction of species arrival, persistence and coexistence in communities.</a:t>
            </a:r>
          </a:p>
          <a:p>
            <a:pPr marL="0" indent="0">
              <a:lnSpc>
                <a:spcPct val="150000"/>
              </a:lnSpc>
              <a:buNone/>
            </a:pPr>
            <a:endParaRPr lang="en-US" sz="2500" dirty="0"/>
          </a:p>
          <a:p>
            <a:pPr marL="0" indent="0">
              <a:lnSpc>
                <a:spcPct val="150000"/>
              </a:lnSpc>
              <a:buNone/>
            </a:pPr>
            <a:r>
              <a:rPr lang="en-US" sz="2300" dirty="0"/>
              <a:t>Conceptual model of community </a:t>
            </a:r>
          </a:p>
          <a:p>
            <a:pPr marL="0" indent="0">
              <a:lnSpc>
                <a:spcPct val="150000"/>
              </a:lnSpc>
              <a:buNone/>
            </a:pPr>
            <a:r>
              <a:rPr lang="en-US" sz="2300" dirty="0"/>
              <a:t>assembly in terms of species functional </a:t>
            </a:r>
          </a:p>
          <a:p>
            <a:pPr marL="0" indent="0">
              <a:lnSpc>
                <a:spcPct val="150000"/>
              </a:lnSpc>
              <a:buNone/>
            </a:pPr>
            <a:r>
              <a:rPr lang="en-US" sz="2300" dirty="0"/>
              <a:t>traits (phenotypes).  </a:t>
            </a:r>
          </a:p>
        </p:txBody>
      </p:sp>
      <p:sp>
        <p:nvSpPr>
          <p:cNvPr id="4" name="Rectangle 3">
            <a:extLst>
              <a:ext uri="{FF2B5EF4-FFF2-40B4-BE49-F238E27FC236}">
                <a16:creationId xmlns:a16="http://schemas.microsoft.com/office/drawing/2014/main" id="{92AEA7E5-4C87-4ABB-89DA-7BF23A4E8EF5}"/>
              </a:ext>
            </a:extLst>
          </p:cNvPr>
          <p:cNvSpPr/>
          <p:nvPr/>
        </p:nvSpPr>
        <p:spPr>
          <a:xfrm>
            <a:off x="8934789" y="6131556"/>
            <a:ext cx="1814920" cy="400110"/>
          </a:xfrm>
          <a:prstGeom prst="rect">
            <a:avLst/>
          </a:prstGeom>
        </p:spPr>
        <p:txBody>
          <a:bodyPr wrap="none">
            <a:spAutoFit/>
          </a:bodyPr>
          <a:lstStyle/>
          <a:p>
            <a:r>
              <a:rPr lang="sv-SE" sz="2000" dirty="0">
                <a:solidFill>
                  <a:srgbClr val="222222"/>
                </a:solidFill>
                <a:latin typeface="Agency FB" panose="020B0503020202020204" pitchFamily="34" charset="0"/>
              </a:rPr>
              <a:t>Kraft &amp; Ackerly 2014</a:t>
            </a:r>
            <a:endParaRPr lang="en-US" sz="2000" dirty="0">
              <a:latin typeface="Agency FB" panose="020B0503020202020204" pitchFamily="34" charset="0"/>
            </a:endParaRPr>
          </a:p>
        </p:txBody>
      </p:sp>
      <p:sp>
        <p:nvSpPr>
          <p:cNvPr id="6" name="Rectangle 5">
            <a:extLst>
              <a:ext uri="{FF2B5EF4-FFF2-40B4-BE49-F238E27FC236}">
                <a16:creationId xmlns:a16="http://schemas.microsoft.com/office/drawing/2014/main" id="{6CBA9C77-F3B2-4302-8BC4-047D36ED2130}"/>
              </a:ext>
            </a:extLst>
          </p:cNvPr>
          <p:cNvSpPr/>
          <p:nvPr/>
        </p:nvSpPr>
        <p:spPr>
          <a:xfrm>
            <a:off x="6835032" y="2317186"/>
            <a:ext cx="3704860" cy="553998"/>
          </a:xfrm>
          <a:prstGeom prst="rect">
            <a:avLst/>
          </a:prstGeom>
        </p:spPr>
        <p:txBody>
          <a:bodyPr wrap="none">
            <a:spAutoFit/>
          </a:bodyPr>
          <a:lstStyle/>
          <a:p>
            <a:r>
              <a:rPr lang="en-US" sz="3000" b="1" dirty="0"/>
              <a:t>Community assembly </a:t>
            </a:r>
          </a:p>
        </p:txBody>
      </p:sp>
    </p:spTree>
    <p:extLst>
      <p:ext uri="{BB962C8B-B14F-4D97-AF65-F5344CB8AC3E}">
        <p14:creationId xmlns:p14="http://schemas.microsoft.com/office/powerpoint/2010/main" val="273296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4248510" cy="4351338"/>
          </a:xfrm>
        </p:spPr>
        <p:txBody>
          <a:bodyPr>
            <a:normAutofit/>
          </a:bodyPr>
          <a:lstStyle/>
          <a:p>
            <a:pPr marL="0" indent="0">
              <a:lnSpc>
                <a:spcPct val="150000"/>
              </a:lnSpc>
              <a:buNone/>
            </a:pPr>
            <a:r>
              <a:rPr lang="en-US" sz="2500" dirty="0"/>
              <a:t>Assembly of plant communities</a:t>
            </a:r>
          </a:p>
          <a:p>
            <a:pPr marL="0" indent="0">
              <a:lnSpc>
                <a:spcPct val="150000"/>
              </a:lnSpc>
              <a:buNone/>
            </a:pPr>
            <a:r>
              <a:rPr lang="en-GB" sz="2500" dirty="0"/>
              <a:t>Example 2</a:t>
            </a:r>
          </a:p>
          <a:p>
            <a:pPr marL="0" indent="0">
              <a:lnSpc>
                <a:spcPct val="150000"/>
              </a:lnSpc>
              <a:buNone/>
            </a:pPr>
            <a:r>
              <a:rPr lang="en-GB" sz="1800" dirty="0"/>
              <a:t>Disharmony results from selective assembly mechanisms (</a:t>
            </a:r>
            <a:r>
              <a:rPr lang="en-GB" sz="1800" dirty="0" err="1"/>
              <a:t>Carlquist</a:t>
            </a:r>
            <a:r>
              <a:rPr lang="en-GB" sz="1800" dirty="0"/>
              <a:t> 1974).</a:t>
            </a:r>
          </a:p>
          <a:p>
            <a:pPr marL="0" indent="0">
              <a:lnSpc>
                <a:spcPct val="150000"/>
              </a:lnSpc>
              <a:buNone/>
            </a:pPr>
            <a:r>
              <a:rPr lang="en-GB" sz="1800" dirty="0"/>
              <a:t>I.e., Dispersal filtering, environmental filtering and biotic filtering. </a:t>
            </a:r>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26</a:t>
            </a:fld>
            <a:endParaRPr lang="LID4096"/>
          </a:p>
        </p:txBody>
      </p:sp>
      <p:pic>
        <p:nvPicPr>
          <p:cNvPr id="13" name="Picture 12">
            <a:extLst>
              <a:ext uri="{FF2B5EF4-FFF2-40B4-BE49-F238E27FC236}">
                <a16:creationId xmlns:a16="http://schemas.microsoft.com/office/drawing/2014/main" id="{E3C221A4-789D-4586-9748-2044ABEB22F2}"/>
              </a:ext>
            </a:extLst>
          </p:cNvPr>
          <p:cNvPicPr>
            <a:picLocks noChangeAspect="1"/>
          </p:cNvPicPr>
          <p:nvPr/>
        </p:nvPicPr>
        <p:blipFill>
          <a:blip r:embed="rId3"/>
          <a:stretch>
            <a:fillRect/>
          </a:stretch>
        </p:blipFill>
        <p:spPr>
          <a:xfrm>
            <a:off x="5541085" y="3293174"/>
            <a:ext cx="2764190" cy="1391371"/>
          </a:xfrm>
          <a:prstGeom prst="rect">
            <a:avLst/>
          </a:prstGeom>
        </p:spPr>
      </p:pic>
      <p:pic>
        <p:nvPicPr>
          <p:cNvPr id="16" name="Picture 15">
            <a:extLst>
              <a:ext uri="{FF2B5EF4-FFF2-40B4-BE49-F238E27FC236}">
                <a16:creationId xmlns:a16="http://schemas.microsoft.com/office/drawing/2014/main" id="{C2E798D7-3C7A-4039-A9B9-2392DC1BF6D1}"/>
              </a:ext>
            </a:extLst>
          </p:cNvPr>
          <p:cNvPicPr>
            <a:picLocks noChangeAspect="1"/>
          </p:cNvPicPr>
          <p:nvPr/>
        </p:nvPicPr>
        <p:blipFill>
          <a:blip r:embed="rId4"/>
          <a:stretch>
            <a:fillRect/>
          </a:stretch>
        </p:blipFill>
        <p:spPr>
          <a:xfrm>
            <a:off x="5040525" y="5079822"/>
            <a:ext cx="1867161" cy="1276528"/>
          </a:xfrm>
          <a:prstGeom prst="rect">
            <a:avLst/>
          </a:prstGeom>
        </p:spPr>
      </p:pic>
      <p:pic>
        <p:nvPicPr>
          <p:cNvPr id="17" name="Picture 16">
            <a:extLst>
              <a:ext uri="{FF2B5EF4-FFF2-40B4-BE49-F238E27FC236}">
                <a16:creationId xmlns:a16="http://schemas.microsoft.com/office/drawing/2014/main" id="{530F5408-4F97-48A4-9323-96723A2B5F3C}"/>
              </a:ext>
            </a:extLst>
          </p:cNvPr>
          <p:cNvPicPr>
            <a:picLocks noChangeAspect="1"/>
          </p:cNvPicPr>
          <p:nvPr/>
        </p:nvPicPr>
        <p:blipFill>
          <a:blip r:embed="rId5"/>
          <a:stretch>
            <a:fillRect/>
          </a:stretch>
        </p:blipFill>
        <p:spPr>
          <a:xfrm>
            <a:off x="7105292" y="4827941"/>
            <a:ext cx="903948" cy="1597267"/>
          </a:xfrm>
          <a:prstGeom prst="rect">
            <a:avLst/>
          </a:prstGeom>
        </p:spPr>
      </p:pic>
      <p:sp>
        <p:nvSpPr>
          <p:cNvPr id="18" name="Rectangle 17">
            <a:extLst>
              <a:ext uri="{FF2B5EF4-FFF2-40B4-BE49-F238E27FC236}">
                <a16:creationId xmlns:a16="http://schemas.microsoft.com/office/drawing/2014/main" id="{3755A1A6-CCBE-48F4-8D79-F1ED5F9639BB}"/>
              </a:ext>
            </a:extLst>
          </p:cNvPr>
          <p:cNvSpPr/>
          <p:nvPr/>
        </p:nvSpPr>
        <p:spPr>
          <a:xfrm>
            <a:off x="9235040" y="6092765"/>
            <a:ext cx="1494320" cy="400110"/>
          </a:xfrm>
          <a:prstGeom prst="rect">
            <a:avLst/>
          </a:prstGeom>
        </p:spPr>
        <p:txBody>
          <a:bodyPr wrap="none">
            <a:spAutoFit/>
          </a:bodyPr>
          <a:lstStyle/>
          <a:p>
            <a:r>
              <a:rPr lang="en-GB" sz="2000" dirty="0">
                <a:solidFill>
                  <a:srgbClr val="1C1D1E"/>
                </a:solidFill>
                <a:latin typeface="Agency FB" panose="020B0503020202020204" pitchFamily="34" charset="0"/>
              </a:rPr>
              <a:t>König et al 2020</a:t>
            </a:r>
            <a:endParaRPr lang="en-US" sz="2000" dirty="0">
              <a:latin typeface="Agency FB" panose="020B0503020202020204" pitchFamily="34" charset="0"/>
            </a:endParaRPr>
          </a:p>
        </p:txBody>
      </p:sp>
      <p:pic>
        <p:nvPicPr>
          <p:cNvPr id="21" name="Picture 20">
            <a:extLst>
              <a:ext uri="{FF2B5EF4-FFF2-40B4-BE49-F238E27FC236}">
                <a16:creationId xmlns:a16="http://schemas.microsoft.com/office/drawing/2014/main" id="{525B1D20-7C80-45D5-B571-33C8BFD710D4}"/>
              </a:ext>
            </a:extLst>
          </p:cNvPr>
          <p:cNvPicPr>
            <a:picLocks noChangeAspect="1"/>
          </p:cNvPicPr>
          <p:nvPr/>
        </p:nvPicPr>
        <p:blipFill rotWithShape="1">
          <a:blip r:embed="rId6"/>
          <a:srcRect t="30518"/>
          <a:stretch/>
        </p:blipFill>
        <p:spPr>
          <a:xfrm>
            <a:off x="8305275" y="2162663"/>
            <a:ext cx="3603171" cy="3281363"/>
          </a:xfrm>
          <a:prstGeom prst="rect">
            <a:avLst/>
          </a:prstGeom>
        </p:spPr>
      </p:pic>
      <p:pic>
        <p:nvPicPr>
          <p:cNvPr id="22" name="Picture 21">
            <a:extLst>
              <a:ext uri="{FF2B5EF4-FFF2-40B4-BE49-F238E27FC236}">
                <a16:creationId xmlns:a16="http://schemas.microsoft.com/office/drawing/2014/main" id="{898A6B2B-E526-4B74-B808-A4F09B42CB62}"/>
              </a:ext>
            </a:extLst>
          </p:cNvPr>
          <p:cNvPicPr>
            <a:picLocks noChangeAspect="1"/>
          </p:cNvPicPr>
          <p:nvPr/>
        </p:nvPicPr>
        <p:blipFill>
          <a:blip r:embed="rId7"/>
          <a:stretch>
            <a:fillRect/>
          </a:stretch>
        </p:blipFill>
        <p:spPr>
          <a:xfrm>
            <a:off x="4606443" y="1647532"/>
            <a:ext cx="903948" cy="1643543"/>
          </a:xfrm>
          <a:prstGeom prst="rect">
            <a:avLst/>
          </a:prstGeom>
        </p:spPr>
      </p:pic>
      <p:pic>
        <p:nvPicPr>
          <p:cNvPr id="23" name="Picture 22">
            <a:extLst>
              <a:ext uri="{FF2B5EF4-FFF2-40B4-BE49-F238E27FC236}">
                <a16:creationId xmlns:a16="http://schemas.microsoft.com/office/drawing/2014/main" id="{EBFB7316-3F73-4C8A-88B0-85CD360FC3A9}"/>
              </a:ext>
            </a:extLst>
          </p:cNvPr>
          <p:cNvPicPr>
            <a:picLocks noChangeAspect="1"/>
          </p:cNvPicPr>
          <p:nvPr/>
        </p:nvPicPr>
        <p:blipFill rotWithShape="1">
          <a:blip r:embed="rId8"/>
          <a:srcRect b="1857"/>
          <a:stretch/>
        </p:blipFill>
        <p:spPr>
          <a:xfrm>
            <a:off x="4606443" y="3383183"/>
            <a:ext cx="903948" cy="1757683"/>
          </a:xfrm>
          <a:prstGeom prst="rect">
            <a:avLst/>
          </a:prstGeom>
        </p:spPr>
      </p:pic>
      <p:pic>
        <p:nvPicPr>
          <p:cNvPr id="24" name="Picture 23">
            <a:extLst>
              <a:ext uri="{FF2B5EF4-FFF2-40B4-BE49-F238E27FC236}">
                <a16:creationId xmlns:a16="http://schemas.microsoft.com/office/drawing/2014/main" id="{E3C825F1-2326-4483-B95E-12655E4A543B}"/>
              </a:ext>
            </a:extLst>
          </p:cNvPr>
          <p:cNvPicPr>
            <a:picLocks noChangeAspect="1"/>
          </p:cNvPicPr>
          <p:nvPr/>
        </p:nvPicPr>
        <p:blipFill>
          <a:blip r:embed="rId9"/>
          <a:stretch>
            <a:fillRect/>
          </a:stretch>
        </p:blipFill>
        <p:spPr>
          <a:xfrm>
            <a:off x="5541085" y="1722424"/>
            <a:ext cx="2745674" cy="1427354"/>
          </a:xfrm>
          <a:prstGeom prst="rect">
            <a:avLst/>
          </a:prstGeom>
        </p:spPr>
      </p:pic>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7" name="Rectangle 26">
            <a:extLst>
              <a:ext uri="{FF2B5EF4-FFF2-40B4-BE49-F238E27FC236}">
                <a16:creationId xmlns:a16="http://schemas.microsoft.com/office/drawing/2014/main" id="{EBC44D78-00BE-4A13-B5FB-EEC2E48C96EC}"/>
              </a:ext>
            </a:extLst>
          </p:cNvPr>
          <p:cNvSpPr/>
          <p:nvPr/>
        </p:nvSpPr>
        <p:spPr>
          <a:xfrm>
            <a:off x="8834289" y="1688546"/>
            <a:ext cx="2997359" cy="369332"/>
          </a:xfrm>
          <a:prstGeom prst="rect">
            <a:avLst/>
          </a:prstGeom>
        </p:spPr>
        <p:txBody>
          <a:bodyPr wrap="none">
            <a:spAutoFit/>
          </a:bodyPr>
          <a:lstStyle/>
          <a:p>
            <a:r>
              <a:rPr lang="en-GB" b="1" dirty="0"/>
              <a:t>Representational disharmony</a:t>
            </a:r>
            <a:endParaRPr lang="en-US" b="1" dirty="0"/>
          </a:p>
        </p:txBody>
      </p:sp>
    </p:spTree>
    <p:extLst>
      <p:ext uri="{BB962C8B-B14F-4D97-AF65-F5344CB8AC3E}">
        <p14:creationId xmlns:p14="http://schemas.microsoft.com/office/powerpoint/2010/main" val="348452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16B44-FF71-4550-8D00-BA30D2D70444}"/>
              </a:ext>
            </a:extLst>
          </p:cNvPr>
          <p:cNvPicPr>
            <a:picLocks noChangeAspect="1"/>
          </p:cNvPicPr>
          <p:nvPr/>
        </p:nvPicPr>
        <p:blipFill>
          <a:blip r:embed="rId3"/>
          <a:stretch>
            <a:fillRect/>
          </a:stretch>
        </p:blipFill>
        <p:spPr>
          <a:xfrm>
            <a:off x="8158740" y="1989848"/>
            <a:ext cx="1721525" cy="1963034"/>
          </a:xfrm>
          <a:prstGeom prst="rect">
            <a:avLst/>
          </a:prstGeom>
        </p:spPr>
      </p:pic>
      <p:pic>
        <p:nvPicPr>
          <p:cNvPr id="5" name="Picture 4">
            <a:extLst>
              <a:ext uri="{FF2B5EF4-FFF2-40B4-BE49-F238E27FC236}">
                <a16:creationId xmlns:a16="http://schemas.microsoft.com/office/drawing/2014/main" id="{E5297E67-0E02-4B84-91B3-01D1C1209780}"/>
              </a:ext>
            </a:extLst>
          </p:cNvPr>
          <p:cNvPicPr>
            <a:picLocks noChangeAspect="1"/>
          </p:cNvPicPr>
          <p:nvPr/>
        </p:nvPicPr>
        <p:blipFill>
          <a:blip r:embed="rId4"/>
          <a:stretch>
            <a:fillRect/>
          </a:stretch>
        </p:blipFill>
        <p:spPr>
          <a:xfrm>
            <a:off x="6235104" y="1953446"/>
            <a:ext cx="1808219" cy="2043536"/>
          </a:xfrm>
          <a:prstGeom prst="rect">
            <a:avLst/>
          </a:prstGeom>
        </p:spPr>
      </p:pic>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5502070" cy="4351338"/>
          </a:xfrm>
        </p:spPr>
        <p:txBody>
          <a:bodyPr>
            <a:normAutofit/>
          </a:bodyPr>
          <a:lstStyle/>
          <a:p>
            <a:pPr>
              <a:lnSpc>
                <a:spcPct val="150000"/>
              </a:lnSpc>
            </a:pPr>
            <a:r>
              <a:rPr lang="en-US" sz="2400" dirty="0"/>
              <a:t>Communities’ responses to climate change </a:t>
            </a:r>
          </a:p>
          <a:p>
            <a:pPr marL="0" indent="0">
              <a:lnSpc>
                <a:spcPct val="150000"/>
              </a:lnSpc>
              <a:buNone/>
            </a:pPr>
            <a:r>
              <a:rPr lang="en-GB" sz="2500" dirty="0"/>
              <a:t>Example 3: </a:t>
            </a:r>
            <a:r>
              <a:rPr lang="en-US" sz="2500" dirty="0"/>
              <a:t>T</a:t>
            </a:r>
            <a:r>
              <a:rPr lang="en-US" dirty="0"/>
              <a:t>undra biome</a:t>
            </a:r>
            <a:endParaRPr lang="en-GB" sz="2500" dirty="0"/>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27</a:t>
            </a:fld>
            <a:endParaRPr lang="LID4096"/>
          </a:p>
        </p:txBody>
      </p:sp>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18AF467F-6C96-4C72-B221-F2D9B18A21D6}"/>
              </a:ext>
            </a:extLst>
          </p:cNvPr>
          <p:cNvPicPr>
            <a:picLocks noChangeAspect="1"/>
          </p:cNvPicPr>
          <p:nvPr/>
        </p:nvPicPr>
        <p:blipFill>
          <a:blip r:embed="rId5"/>
          <a:stretch>
            <a:fillRect/>
          </a:stretch>
        </p:blipFill>
        <p:spPr>
          <a:xfrm>
            <a:off x="1155183" y="3939845"/>
            <a:ext cx="3678929" cy="2781629"/>
          </a:xfrm>
          <a:prstGeom prst="rect">
            <a:avLst/>
          </a:prstGeom>
        </p:spPr>
      </p:pic>
      <p:grpSp>
        <p:nvGrpSpPr>
          <p:cNvPr id="9" name="Group 8">
            <a:extLst>
              <a:ext uri="{FF2B5EF4-FFF2-40B4-BE49-F238E27FC236}">
                <a16:creationId xmlns:a16="http://schemas.microsoft.com/office/drawing/2014/main" id="{19EFEEC7-A50A-4835-87C2-E59CD8C7FAD3}"/>
              </a:ext>
            </a:extLst>
          </p:cNvPr>
          <p:cNvGrpSpPr/>
          <p:nvPr/>
        </p:nvGrpSpPr>
        <p:grpSpPr>
          <a:xfrm>
            <a:off x="6502400" y="4510641"/>
            <a:ext cx="4534417" cy="2375261"/>
            <a:chOff x="6250800" y="4343400"/>
            <a:chExt cx="4786017" cy="2470477"/>
          </a:xfrm>
        </p:grpSpPr>
        <p:pic>
          <p:nvPicPr>
            <p:cNvPr id="7" name="Picture 6">
              <a:extLst>
                <a:ext uri="{FF2B5EF4-FFF2-40B4-BE49-F238E27FC236}">
                  <a16:creationId xmlns:a16="http://schemas.microsoft.com/office/drawing/2014/main" id="{C6819964-35E7-4786-A2FA-03529946C7E5}"/>
                </a:ext>
              </a:extLst>
            </p:cNvPr>
            <p:cNvPicPr>
              <a:picLocks noChangeAspect="1"/>
            </p:cNvPicPr>
            <p:nvPr/>
          </p:nvPicPr>
          <p:blipFill rotWithShape="1">
            <a:blip r:embed="rId6"/>
            <a:srcRect t="11186"/>
            <a:stretch/>
          </p:blipFill>
          <p:spPr>
            <a:xfrm>
              <a:off x="6250800" y="4343400"/>
              <a:ext cx="4398854" cy="2470477"/>
            </a:xfrm>
            <a:prstGeom prst="rect">
              <a:avLst/>
            </a:prstGeom>
          </p:spPr>
        </p:pic>
        <p:sp>
          <p:nvSpPr>
            <p:cNvPr id="8" name="Rectangle 7">
              <a:extLst>
                <a:ext uri="{FF2B5EF4-FFF2-40B4-BE49-F238E27FC236}">
                  <a16:creationId xmlns:a16="http://schemas.microsoft.com/office/drawing/2014/main" id="{93D3FB1C-D1C2-4A2E-A626-FBF504B2445A}"/>
                </a:ext>
              </a:extLst>
            </p:cNvPr>
            <p:cNvSpPr/>
            <p:nvPr/>
          </p:nvSpPr>
          <p:spPr>
            <a:xfrm>
              <a:off x="9664700" y="4343401"/>
              <a:ext cx="1372117" cy="244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55A1A6-CCBE-48F4-8D79-F1ED5F9639BB}"/>
              </a:ext>
            </a:extLst>
          </p:cNvPr>
          <p:cNvSpPr/>
          <p:nvPr/>
        </p:nvSpPr>
        <p:spPr>
          <a:xfrm>
            <a:off x="10026434" y="5928338"/>
            <a:ext cx="1765300" cy="400110"/>
          </a:xfrm>
          <a:prstGeom prst="rect">
            <a:avLst/>
          </a:prstGeom>
        </p:spPr>
        <p:txBody>
          <a:bodyPr wrap="square">
            <a:spAutoFit/>
          </a:bodyPr>
          <a:lstStyle/>
          <a:p>
            <a:r>
              <a:rPr lang="en-GB" dirty="0">
                <a:latin typeface="Agency FB" panose="020B0503020202020204" pitchFamily="34" charset="0"/>
              </a:rPr>
              <a:t>Bjorkman </a:t>
            </a:r>
            <a:r>
              <a:rPr lang="en-GB" sz="2000" dirty="0">
                <a:solidFill>
                  <a:srgbClr val="1C1D1E"/>
                </a:solidFill>
                <a:latin typeface="Agency FB" panose="020B0503020202020204" pitchFamily="34" charset="0"/>
              </a:rPr>
              <a:t>et al 2018</a:t>
            </a:r>
            <a:endParaRPr lang="en-US" sz="2000" dirty="0">
              <a:latin typeface="Agency FB" panose="020B0503020202020204" pitchFamily="34" charset="0"/>
            </a:endParaRPr>
          </a:p>
        </p:txBody>
      </p:sp>
      <p:sp>
        <p:nvSpPr>
          <p:cNvPr id="10" name="Rectangle 9">
            <a:extLst>
              <a:ext uri="{FF2B5EF4-FFF2-40B4-BE49-F238E27FC236}">
                <a16:creationId xmlns:a16="http://schemas.microsoft.com/office/drawing/2014/main" id="{8F3DDEBE-B609-49A7-90C9-E0D7DFC147E3}"/>
              </a:ext>
            </a:extLst>
          </p:cNvPr>
          <p:cNvSpPr/>
          <p:nvPr/>
        </p:nvSpPr>
        <p:spPr>
          <a:xfrm>
            <a:off x="7739278" y="3832497"/>
            <a:ext cx="2242922" cy="323165"/>
          </a:xfrm>
          <a:prstGeom prst="rect">
            <a:avLst/>
          </a:prstGeom>
        </p:spPr>
        <p:txBody>
          <a:bodyPr wrap="none">
            <a:spAutoFit/>
          </a:bodyPr>
          <a:lstStyle/>
          <a:p>
            <a:r>
              <a:rPr lang="en-US" sz="1500" dirty="0"/>
              <a:t>Summer Temperature (°C)</a:t>
            </a:r>
          </a:p>
        </p:txBody>
      </p:sp>
      <p:sp>
        <p:nvSpPr>
          <p:cNvPr id="11" name="Rectangle 10">
            <a:extLst>
              <a:ext uri="{FF2B5EF4-FFF2-40B4-BE49-F238E27FC236}">
                <a16:creationId xmlns:a16="http://schemas.microsoft.com/office/drawing/2014/main" id="{1164BD95-93A8-4B65-B5AC-84952E3795CA}"/>
              </a:ext>
            </a:extLst>
          </p:cNvPr>
          <p:cNvSpPr/>
          <p:nvPr/>
        </p:nvSpPr>
        <p:spPr>
          <a:xfrm>
            <a:off x="5502668" y="1611292"/>
            <a:ext cx="4232249" cy="369332"/>
          </a:xfrm>
          <a:prstGeom prst="rect">
            <a:avLst/>
          </a:prstGeom>
        </p:spPr>
        <p:txBody>
          <a:bodyPr wrap="none">
            <a:spAutoFit/>
          </a:bodyPr>
          <a:lstStyle/>
          <a:p>
            <a:r>
              <a:rPr lang="en-US" b="1" dirty="0">
                <a:solidFill>
                  <a:srgbClr val="222222"/>
                </a:solidFill>
                <a:latin typeface="Harding"/>
              </a:rPr>
              <a:t>Relationships in traits across temperature </a:t>
            </a:r>
            <a:endParaRPr lang="en-US" b="1" dirty="0"/>
          </a:p>
        </p:txBody>
      </p:sp>
      <p:sp>
        <p:nvSpPr>
          <p:cNvPr id="28" name="Rectangle 27">
            <a:extLst>
              <a:ext uri="{FF2B5EF4-FFF2-40B4-BE49-F238E27FC236}">
                <a16:creationId xmlns:a16="http://schemas.microsoft.com/office/drawing/2014/main" id="{8132894B-C1E3-4C23-B7B3-A0D527918793}"/>
              </a:ext>
            </a:extLst>
          </p:cNvPr>
          <p:cNvSpPr/>
          <p:nvPr/>
        </p:nvSpPr>
        <p:spPr>
          <a:xfrm>
            <a:off x="5518732" y="4088099"/>
            <a:ext cx="3523722" cy="369332"/>
          </a:xfrm>
          <a:prstGeom prst="rect">
            <a:avLst/>
          </a:prstGeom>
        </p:spPr>
        <p:txBody>
          <a:bodyPr wrap="none">
            <a:spAutoFit/>
          </a:bodyPr>
          <a:lstStyle/>
          <a:p>
            <a:r>
              <a:rPr lang="en-US" b="1" dirty="0">
                <a:solidFill>
                  <a:srgbClr val="222222"/>
                </a:solidFill>
                <a:latin typeface="Harding"/>
              </a:rPr>
              <a:t>Community trait change over time </a:t>
            </a:r>
            <a:endParaRPr lang="en-US" b="1" dirty="0"/>
          </a:p>
        </p:txBody>
      </p:sp>
    </p:spTree>
    <p:extLst>
      <p:ext uri="{BB962C8B-B14F-4D97-AF65-F5344CB8AC3E}">
        <p14:creationId xmlns:p14="http://schemas.microsoft.com/office/powerpoint/2010/main" val="111475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Challenges when working with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28</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
        <p:nvSpPr>
          <p:cNvPr id="12" name="Content Placeholder 2">
            <a:extLst>
              <a:ext uri="{FF2B5EF4-FFF2-40B4-BE49-F238E27FC236}">
                <a16:creationId xmlns:a16="http://schemas.microsoft.com/office/drawing/2014/main" id="{54301443-199F-4D73-8CCD-B54D8044A24C}"/>
              </a:ext>
            </a:extLst>
          </p:cNvPr>
          <p:cNvSpPr txBox="1">
            <a:spLocks/>
          </p:cNvSpPr>
          <p:nvPr/>
        </p:nvSpPr>
        <p:spPr>
          <a:xfrm>
            <a:off x="6739177" y="2049008"/>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b="1" dirty="0">
                <a:solidFill>
                  <a:srgbClr val="CC0000"/>
                </a:solidFill>
              </a:rPr>
              <a:t>Lack of trait data</a:t>
            </a:r>
          </a:p>
          <a:p>
            <a:pPr>
              <a:lnSpc>
                <a:spcPct val="150000"/>
              </a:lnSpc>
            </a:pPr>
            <a:r>
              <a:rPr lang="en-US" sz="3000" b="1" dirty="0">
                <a:solidFill>
                  <a:srgbClr val="CC0000"/>
                </a:solidFill>
              </a:rPr>
              <a:t>Time and high resource consuming</a:t>
            </a:r>
          </a:p>
          <a:p>
            <a:pPr>
              <a:lnSpc>
                <a:spcPct val="150000"/>
              </a:lnSpc>
            </a:pPr>
            <a:r>
              <a:rPr lang="en-US" sz="3000" b="1" dirty="0">
                <a:solidFill>
                  <a:srgbClr val="CC0000"/>
                </a:solidFill>
              </a:rPr>
              <a:t>Traits are hard to standardize across taxa</a:t>
            </a:r>
          </a:p>
          <a:p>
            <a:pPr marL="0" indent="0">
              <a:buFont typeface="Arial" panose="020B0604020202020204" pitchFamily="34" charset="0"/>
              <a:buNone/>
            </a:pPr>
            <a:endParaRPr lang="en-US" sz="2500" dirty="0"/>
          </a:p>
        </p:txBody>
      </p:sp>
    </p:spTree>
    <p:extLst>
      <p:ext uri="{BB962C8B-B14F-4D97-AF65-F5344CB8AC3E}">
        <p14:creationId xmlns:p14="http://schemas.microsoft.com/office/powerpoint/2010/main" val="179079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p:txBody>
          <a:bodyPr>
            <a:normAutofit/>
          </a:bodyPr>
          <a:lstStyle/>
          <a:p>
            <a:pPr>
              <a:lnSpc>
                <a:spcPct val="150000"/>
              </a:lnSpc>
            </a:pPr>
            <a:r>
              <a:rPr lang="en-US" sz="2500" dirty="0"/>
              <a:t>Trait based approaches are important complementary ways to understand biodiversity patterns and processes. </a:t>
            </a:r>
          </a:p>
          <a:p>
            <a:pPr>
              <a:lnSpc>
                <a:spcPct val="150000"/>
              </a:lnSpc>
            </a:pPr>
            <a:r>
              <a:rPr lang="en-US" sz="2500" dirty="0"/>
              <a:t>This is true when the traits selected can relate to species, communities, metacommunities and ecosystems dynamics.  Trait-based</a:t>
            </a:r>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29</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35" y="4400567"/>
            <a:ext cx="4363065" cy="185000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62" y="4400567"/>
            <a:ext cx="4363065" cy="2320908"/>
          </a:xfrm>
          <a:prstGeom prst="rect">
            <a:avLst/>
          </a:prstGeom>
        </p:spPr>
      </p:pic>
      <p:cxnSp>
        <p:nvCxnSpPr>
          <p:cNvPr id="7" name="Straight Connector 6">
            <a:extLst>
              <a:ext uri="{FF2B5EF4-FFF2-40B4-BE49-F238E27FC236}">
                <a16:creationId xmlns:a16="http://schemas.microsoft.com/office/drawing/2014/main" id="{DCD309E9-3DEE-49B6-BCEB-A50C83D7DB1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910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10410371" cy="4351338"/>
          </a:xfrm>
        </p:spPr>
        <p:txBody>
          <a:bodyPr>
            <a:normAutofit/>
          </a:bodyPr>
          <a:lstStyle/>
          <a:p>
            <a:pPr>
              <a:lnSpc>
                <a:spcPct val="150000"/>
              </a:lnSpc>
            </a:pPr>
            <a:r>
              <a:rPr lang="en-US" sz="2500" dirty="0"/>
              <a:t>Biodiversity includes genotypic and phenotypic variation, as well as ecological processes and evolutionary histories of organisms, communities and ecosystems across space and time.</a:t>
            </a:r>
          </a:p>
          <a:p>
            <a:pPr>
              <a:lnSpc>
                <a:spcPct val="150000"/>
              </a:lnSpc>
            </a:pPr>
            <a:r>
              <a:rPr lang="en-US" sz="2500" dirty="0"/>
              <a:t>Quantification of biodiversity mainly deals with the number of species and their abundances:</a:t>
            </a:r>
          </a:p>
          <a:p>
            <a:pPr marL="0" indent="0">
              <a:lnSpc>
                <a:spcPct val="150000"/>
              </a:lnSpc>
              <a:buNone/>
            </a:pPr>
            <a:r>
              <a:rPr lang="en-US" sz="2500" dirty="0"/>
              <a:t>                                                “</a:t>
            </a:r>
            <a:r>
              <a:rPr lang="en-US" sz="3000" dirty="0"/>
              <a:t>Taxonomic facet</a:t>
            </a:r>
            <a:r>
              <a:rPr lang="en-US" sz="2500" dirty="0"/>
              <a:t>”</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3</a:t>
            </a:fld>
            <a:endParaRPr lang="LID4096"/>
          </a:p>
        </p:txBody>
      </p:sp>
    </p:spTree>
    <p:extLst>
      <p:ext uri="{BB962C8B-B14F-4D97-AF65-F5344CB8AC3E}">
        <p14:creationId xmlns:p14="http://schemas.microsoft.com/office/powerpoint/2010/main" val="357746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a:xfrm>
            <a:off x="838200" y="1825625"/>
            <a:ext cx="10515600" cy="4667250"/>
          </a:xfrm>
        </p:spPr>
        <p:txBody>
          <a:bodyPr>
            <a:noAutofit/>
          </a:bodyPr>
          <a:lstStyle/>
          <a:p>
            <a:pPr>
              <a:lnSpc>
                <a:spcPct val="150000"/>
              </a:lnSpc>
            </a:pPr>
            <a:r>
              <a:rPr lang="en-US" sz="2500" dirty="0"/>
              <a:t>Which traits should we measure? </a:t>
            </a:r>
          </a:p>
          <a:p>
            <a:pPr marL="0" indent="0">
              <a:lnSpc>
                <a:spcPct val="150000"/>
              </a:lnSpc>
              <a:buNone/>
            </a:pPr>
            <a:r>
              <a:rPr lang="en-US" sz="2500" dirty="0"/>
              <a:t>We can start by asking what are the organism’s functions of interest and which traits (proxies) most effectively measure those functions. </a:t>
            </a:r>
          </a:p>
          <a:p>
            <a:pPr marL="0" indent="0">
              <a:lnSpc>
                <a:spcPct val="150000"/>
              </a:lnSpc>
              <a:buNone/>
            </a:pPr>
            <a:r>
              <a:rPr lang="en-US" sz="2500" dirty="0"/>
              <a:t>Three main functions: </a:t>
            </a:r>
          </a:p>
          <a:p>
            <a:pPr marL="0" indent="0">
              <a:lnSpc>
                <a:spcPct val="150000"/>
              </a:lnSpc>
              <a:buNone/>
            </a:pPr>
            <a:r>
              <a:rPr lang="en-US" sz="2500" dirty="0"/>
              <a:t>	1. Resource acquisition</a:t>
            </a:r>
          </a:p>
          <a:p>
            <a:pPr marL="0" indent="0">
              <a:lnSpc>
                <a:spcPct val="150000"/>
              </a:lnSpc>
              <a:buNone/>
            </a:pPr>
            <a:r>
              <a:rPr lang="en-US" sz="2500" dirty="0"/>
              <a:t>	2. Ability to tolerate environmental extremes</a:t>
            </a:r>
          </a:p>
          <a:p>
            <a:pPr marL="0" indent="0">
              <a:lnSpc>
                <a:spcPct val="150000"/>
              </a:lnSpc>
              <a:buNone/>
            </a:pPr>
            <a:r>
              <a:rPr lang="en-US" sz="2500" dirty="0"/>
              <a:t>	3. Ability to compete with </a:t>
            </a:r>
            <a:r>
              <a:rPr lang="en-US" sz="2500" dirty="0" err="1"/>
              <a:t>neighbours</a:t>
            </a:r>
            <a:endParaRPr lang="en-US" sz="2500" dirty="0"/>
          </a:p>
          <a:p>
            <a:pPr marL="0" indent="0">
              <a:buNone/>
            </a:pPr>
            <a:endParaRPr lang="en-US" sz="2500" dirty="0"/>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30</a:t>
            </a:fld>
            <a:endParaRPr lang="LID4096"/>
          </a:p>
        </p:txBody>
      </p:sp>
      <p:sp>
        <p:nvSpPr>
          <p:cNvPr id="5" name="Rectangle 4">
            <a:extLst>
              <a:ext uri="{FF2B5EF4-FFF2-40B4-BE49-F238E27FC236}">
                <a16:creationId xmlns:a16="http://schemas.microsoft.com/office/drawing/2014/main" id="{22E20026-9BF2-46C6-9665-5D5297DBF3D0}"/>
              </a:ext>
            </a:extLst>
          </p:cNvPr>
          <p:cNvSpPr/>
          <p:nvPr/>
        </p:nvSpPr>
        <p:spPr>
          <a:xfrm>
            <a:off x="9674478" y="6092765"/>
            <a:ext cx="1132041" cy="400110"/>
          </a:xfrm>
          <a:prstGeom prst="rect">
            <a:avLst/>
          </a:prstGeom>
        </p:spPr>
        <p:txBody>
          <a:bodyPr wrap="none">
            <a:spAutoFit/>
          </a:bodyPr>
          <a:lstStyle/>
          <a:p>
            <a:r>
              <a:rPr lang="en-US" sz="2000" dirty="0" err="1">
                <a:latin typeface="Agency FB" panose="020B0503020202020204" pitchFamily="34" charset="0"/>
              </a:rPr>
              <a:t>Keddy</a:t>
            </a:r>
            <a:r>
              <a:rPr lang="en-US" sz="2000" dirty="0">
                <a:latin typeface="Agency FB" panose="020B0503020202020204" pitchFamily="34" charset="0"/>
              </a:rPr>
              <a:t> 1992 </a:t>
            </a:r>
          </a:p>
        </p:txBody>
      </p:sp>
      <p:cxnSp>
        <p:nvCxnSpPr>
          <p:cNvPr id="6" name="Straight Connector 5">
            <a:extLst>
              <a:ext uri="{FF2B5EF4-FFF2-40B4-BE49-F238E27FC236}">
                <a16:creationId xmlns:a16="http://schemas.microsoft.com/office/drawing/2014/main" id="{21B2F180-B876-4908-B909-C9CC6BA073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91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A5E47-6F13-4976-8DA4-170998E732FB}"/>
              </a:ext>
            </a:extLst>
          </p:cNvPr>
          <p:cNvSpPr>
            <a:spLocks noGrp="1"/>
          </p:cNvSpPr>
          <p:nvPr>
            <p:ph type="sldNum" sz="quarter" idx="12"/>
          </p:nvPr>
        </p:nvSpPr>
        <p:spPr/>
        <p:txBody>
          <a:bodyPr/>
          <a:lstStyle/>
          <a:p>
            <a:fld id="{C73C8D7F-9C84-47C4-B132-BAD03B6622AA}" type="slidenum">
              <a:rPr lang="LID4096" smtClean="0"/>
              <a:t>31</a:t>
            </a:fld>
            <a:endParaRPr lang="LID4096"/>
          </a:p>
        </p:txBody>
      </p:sp>
      <p:pic>
        <p:nvPicPr>
          <p:cNvPr id="5" name="Picture 4">
            <a:extLst>
              <a:ext uri="{FF2B5EF4-FFF2-40B4-BE49-F238E27FC236}">
                <a16:creationId xmlns:a16="http://schemas.microsoft.com/office/drawing/2014/main" id="{8DF4592E-B674-4369-8E6F-63B26B03C330}"/>
              </a:ext>
            </a:extLst>
          </p:cNvPr>
          <p:cNvPicPr>
            <a:picLocks noChangeAspect="1"/>
          </p:cNvPicPr>
          <p:nvPr/>
        </p:nvPicPr>
        <p:blipFill rotWithShape="1">
          <a:blip r:embed="rId3">
            <a:grayscl/>
          </a:blip>
          <a:srcRect r="7550"/>
          <a:stretch/>
        </p:blipFill>
        <p:spPr>
          <a:xfrm>
            <a:off x="985318" y="1737778"/>
            <a:ext cx="5154985" cy="1871597"/>
          </a:xfrm>
          <a:prstGeom prst="rect">
            <a:avLst/>
          </a:prstGeom>
        </p:spPr>
      </p:pic>
      <p:pic>
        <p:nvPicPr>
          <p:cNvPr id="6" name="Picture 5">
            <a:extLst>
              <a:ext uri="{FF2B5EF4-FFF2-40B4-BE49-F238E27FC236}">
                <a16:creationId xmlns:a16="http://schemas.microsoft.com/office/drawing/2014/main" id="{990C9C2B-6587-4FA0-A320-ED6FF64D6DB0}"/>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651503" y="3978771"/>
            <a:ext cx="5678499" cy="2404088"/>
          </a:xfrm>
          <a:prstGeom prst="rect">
            <a:avLst/>
          </a:prstGeom>
        </p:spPr>
      </p:pic>
      <p:pic>
        <p:nvPicPr>
          <p:cNvPr id="7" name="Picture 6">
            <a:extLst>
              <a:ext uri="{FF2B5EF4-FFF2-40B4-BE49-F238E27FC236}">
                <a16:creationId xmlns:a16="http://schemas.microsoft.com/office/drawing/2014/main" id="{626CEAD3-3130-42AB-B0AC-2349906E9196}"/>
              </a:ext>
            </a:extLst>
          </p:cNvPr>
          <p:cNvPicPr>
            <a:picLocks noChangeAspect="1"/>
          </p:cNvPicPr>
          <p:nvPr/>
        </p:nvPicPr>
        <p:blipFill rotWithShape="1">
          <a:blip r:embed="rId6">
            <a:grayscl/>
          </a:blip>
          <a:srcRect b="34142"/>
          <a:stretch/>
        </p:blipFill>
        <p:spPr>
          <a:xfrm>
            <a:off x="7270966" y="1239520"/>
            <a:ext cx="3321859" cy="2214484"/>
          </a:xfrm>
          <a:prstGeom prst="rect">
            <a:avLst/>
          </a:prstGeom>
        </p:spPr>
      </p:pic>
      <p:sp>
        <p:nvSpPr>
          <p:cNvPr id="8" name="Rectangle 7">
            <a:extLst>
              <a:ext uri="{FF2B5EF4-FFF2-40B4-BE49-F238E27FC236}">
                <a16:creationId xmlns:a16="http://schemas.microsoft.com/office/drawing/2014/main" id="{253FA0EA-DA9E-474E-AAF8-21D6AAE51A76}"/>
              </a:ext>
            </a:extLst>
          </p:cNvPr>
          <p:cNvSpPr/>
          <p:nvPr/>
        </p:nvSpPr>
        <p:spPr>
          <a:xfrm>
            <a:off x="427426" y="-249025"/>
            <a:ext cx="6795002" cy="1151084"/>
          </a:xfrm>
          <a:prstGeom prst="rect">
            <a:avLst/>
          </a:prstGeom>
        </p:spPr>
        <p:txBody>
          <a:bodyPr wrap="none">
            <a:spAutoFit/>
          </a:bodyPr>
          <a:lstStyle/>
          <a:p>
            <a:pPr>
              <a:lnSpc>
                <a:spcPct val="200000"/>
              </a:lnSpc>
            </a:pPr>
            <a:r>
              <a:rPr lang="en-US" sz="4000" dirty="0">
                <a:latin typeface="+mj-lt"/>
              </a:rPr>
              <a:t>Where do I get trait data from?</a:t>
            </a:r>
          </a:p>
        </p:txBody>
      </p:sp>
      <p:pic>
        <p:nvPicPr>
          <p:cNvPr id="9" name="Picture 8">
            <a:extLst>
              <a:ext uri="{FF2B5EF4-FFF2-40B4-BE49-F238E27FC236}">
                <a16:creationId xmlns:a16="http://schemas.microsoft.com/office/drawing/2014/main" id="{B5C79152-8F64-4D69-97AF-7B331EC43DBD}"/>
              </a:ext>
            </a:extLst>
          </p:cNvPr>
          <p:cNvPicPr>
            <a:picLocks noChangeAspect="1"/>
          </p:cNvPicPr>
          <p:nvPr/>
        </p:nvPicPr>
        <p:blipFill>
          <a:blip r:embed="rId7">
            <a:grayscl/>
          </a:blip>
          <a:stretch>
            <a:fillRect/>
          </a:stretch>
        </p:blipFill>
        <p:spPr>
          <a:xfrm>
            <a:off x="6765522" y="4055298"/>
            <a:ext cx="4419119" cy="2517076"/>
          </a:xfrm>
          <a:prstGeom prst="rect">
            <a:avLst/>
          </a:prstGeom>
        </p:spPr>
      </p:pic>
      <p:pic>
        <p:nvPicPr>
          <p:cNvPr id="10" name="Picture 9">
            <a:extLst>
              <a:ext uri="{FF2B5EF4-FFF2-40B4-BE49-F238E27FC236}">
                <a16:creationId xmlns:a16="http://schemas.microsoft.com/office/drawing/2014/main" id="{CF866225-BCE1-4C1B-A2DB-69B658B6E41C}"/>
              </a:ext>
            </a:extLst>
          </p:cNvPr>
          <p:cNvPicPr>
            <a:picLocks noChangeAspect="1"/>
          </p:cNvPicPr>
          <p:nvPr/>
        </p:nvPicPr>
        <p:blipFill>
          <a:blip r:embed="rId8">
            <a:duotone>
              <a:schemeClr val="accent6">
                <a:shade val="45000"/>
                <a:satMod val="135000"/>
              </a:schemeClr>
              <a:prstClr val="white"/>
            </a:duotone>
          </a:blip>
          <a:stretch>
            <a:fillRect/>
          </a:stretch>
        </p:blipFill>
        <p:spPr>
          <a:xfrm>
            <a:off x="6104333" y="1030456"/>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39BFE9AE-E059-4A3E-9CCB-4585ABCFC114}"/>
              </a:ext>
            </a:extLst>
          </p:cNvPr>
          <p:cNvPicPr>
            <a:picLocks noChangeAspect="1"/>
          </p:cNvPicPr>
          <p:nvPr/>
        </p:nvPicPr>
        <p:blipFill>
          <a:blip r:embed="rId9">
            <a:duotone>
              <a:schemeClr val="accent5">
                <a:shade val="45000"/>
                <a:satMod val="135000"/>
              </a:schemeClr>
              <a:prstClr val="white"/>
            </a:duotone>
          </a:blip>
          <a:stretch>
            <a:fillRect/>
          </a:stretch>
        </p:blipFill>
        <p:spPr>
          <a:xfrm>
            <a:off x="155001" y="1014375"/>
            <a:ext cx="1130663" cy="11156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E619B7E1-EC34-47E5-BF83-906DE430B1FB}"/>
              </a:ext>
            </a:extLst>
          </p:cNvPr>
          <p:cNvPicPr>
            <a:picLocks noChangeAspect="1"/>
          </p:cNvPicPr>
          <p:nvPr/>
        </p:nvPicPr>
        <p:blipFill>
          <a:blip r:embed="rId10">
            <a:duotone>
              <a:schemeClr val="accent4">
                <a:shade val="45000"/>
                <a:satMod val="135000"/>
              </a:schemeClr>
              <a:prstClr val="white"/>
            </a:duotone>
          </a:blip>
          <a:stretch>
            <a:fillRect/>
          </a:stretch>
        </p:blipFill>
        <p:spPr>
          <a:xfrm>
            <a:off x="82667" y="3599518"/>
            <a:ext cx="1202997" cy="11510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E6D90339-C57C-4405-A2A7-DCABC514C71A}"/>
              </a:ext>
            </a:extLst>
          </p:cNvPr>
          <p:cNvPicPr>
            <a:picLocks noChangeAspect="1"/>
          </p:cNvPicPr>
          <p:nvPr/>
        </p:nvPicPr>
        <p:blipFill>
          <a:blip r:embed="rId8">
            <a:duotone>
              <a:schemeClr val="accent6">
                <a:shade val="45000"/>
                <a:satMod val="135000"/>
              </a:schemeClr>
              <a:prstClr val="white"/>
            </a:duotone>
          </a:blip>
          <a:stretch>
            <a:fillRect/>
          </a:stretch>
        </p:blipFill>
        <p:spPr>
          <a:xfrm>
            <a:off x="6200190" y="3590508"/>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02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solidFill>
                  <a:schemeClr val="bg1">
                    <a:lumMod val="85000"/>
                  </a:schemeClr>
                </a:solidFill>
              </a:rPr>
              <a:t>Introduction</a:t>
            </a:r>
          </a:p>
          <a:p>
            <a:pPr lvl="1">
              <a:lnSpc>
                <a:spcPct val="150000"/>
              </a:lnSpc>
            </a:pPr>
            <a:r>
              <a:rPr lang="en-US" dirty="0">
                <a:solidFill>
                  <a:schemeClr val="bg1">
                    <a:lumMod val="85000"/>
                  </a:schemeClr>
                </a:solidFill>
              </a:rPr>
              <a:t>Functional diversity is a facet of biodiversity</a:t>
            </a:r>
          </a:p>
          <a:p>
            <a:pPr lvl="1">
              <a:lnSpc>
                <a:spcPct val="150000"/>
              </a:lnSpc>
            </a:pPr>
            <a:r>
              <a:rPr lang="en-US" dirty="0">
                <a:solidFill>
                  <a:schemeClr val="bg1">
                    <a:lumMod val="85000"/>
                  </a:schemeClr>
                </a:solidFill>
              </a:rPr>
              <a:t>Functional ecology</a:t>
            </a:r>
          </a:p>
          <a:p>
            <a:pPr>
              <a:lnSpc>
                <a:spcPct val="150000"/>
              </a:lnSpc>
            </a:pPr>
            <a:r>
              <a:rPr lang="en-US" dirty="0">
                <a:solidFill>
                  <a:schemeClr val="bg1">
                    <a:lumMod val="85000"/>
                  </a:schemeClr>
                </a:solidFill>
              </a:rPr>
              <a:t>Trait-based ecology</a:t>
            </a:r>
          </a:p>
          <a:p>
            <a:pPr lvl="1">
              <a:lnSpc>
                <a:spcPct val="150000"/>
              </a:lnSpc>
            </a:pPr>
            <a:r>
              <a:rPr lang="en-US" dirty="0">
                <a:solidFill>
                  <a:schemeClr val="bg1">
                    <a:lumMod val="85000"/>
                  </a:schemeClr>
                </a:solidFill>
              </a:rPr>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32</a:t>
            </a:fld>
            <a:endParaRPr lang="LID4096"/>
          </a:p>
        </p:txBody>
      </p:sp>
    </p:spTree>
    <p:extLst>
      <p:ext uri="{BB962C8B-B14F-4D97-AF65-F5344CB8AC3E}">
        <p14:creationId xmlns:p14="http://schemas.microsoft.com/office/powerpoint/2010/main" val="2790675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33</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9879131" cy="4381271"/>
          </a:xfrm>
          <a:prstGeom prst="rect">
            <a:avLst/>
          </a:prstGeom>
          <a:solidFill>
            <a:schemeClr val="bg1">
              <a:alpha val="88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a:t>
            </a:r>
          </a:p>
          <a:p>
            <a:pPr>
              <a:lnSpc>
                <a:spcPct val="150000"/>
              </a:lnSpc>
            </a:pPr>
            <a:endParaRPr lang="en-US" sz="4000" b="1" dirty="0"/>
          </a:p>
          <a:p>
            <a:pPr>
              <a:lnSpc>
                <a:spcPct val="150000"/>
              </a:lnSpc>
            </a:pPr>
            <a:r>
              <a:rPr lang="en-US" sz="4000" dirty="0"/>
              <a:t>Species-pairwise functional distances </a:t>
            </a:r>
          </a:p>
          <a:p>
            <a:pPr>
              <a:lnSpc>
                <a:spcPct val="150000"/>
              </a:lnSpc>
            </a:pPr>
            <a:r>
              <a:rPr lang="en-US" sz="4000" i="1" dirty="0"/>
              <a:t>sensu</a:t>
            </a:r>
            <a:r>
              <a:rPr lang="en-US" sz="4000" dirty="0"/>
              <a:t> Anne Chao et al</a:t>
            </a:r>
          </a:p>
          <a:p>
            <a:pPr>
              <a:lnSpc>
                <a:spcPct val="150000"/>
              </a:lnSpc>
            </a:pPr>
            <a:endParaRPr lang="en-US" sz="4000" b="1" dirty="0"/>
          </a:p>
        </p:txBody>
      </p:sp>
    </p:spTree>
    <p:extLst>
      <p:ext uri="{BB962C8B-B14F-4D97-AF65-F5344CB8AC3E}">
        <p14:creationId xmlns:p14="http://schemas.microsoft.com/office/powerpoint/2010/main" val="4822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D6EDFB-7DC2-4744-A4B4-4A62432F3255}"/>
              </a:ext>
            </a:extLst>
          </p:cNvPr>
          <p:cNvSpPr>
            <a:spLocks noGrp="1"/>
          </p:cNvSpPr>
          <p:nvPr>
            <p:ph type="sldNum" sz="quarter" idx="12"/>
          </p:nvPr>
        </p:nvSpPr>
        <p:spPr/>
        <p:txBody>
          <a:bodyPr/>
          <a:lstStyle/>
          <a:p>
            <a:fld id="{C73C8D7F-9C84-47C4-B132-BAD03B6622AA}" type="slidenum">
              <a:rPr lang="LID4096" smtClean="0"/>
              <a:t>34</a:t>
            </a:fld>
            <a:endParaRPr lang="LID4096"/>
          </a:p>
        </p:txBody>
      </p:sp>
      <p:pic>
        <p:nvPicPr>
          <p:cNvPr id="15" name="Picture 14">
            <a:extLst>
              <a:ext uri="{FF2B5EF4-FFF2-40B4-BE49-F238E27FC236}">
                <a16:creationId xmlns:a16="http://schemas.microsoft.com/office/drawing/2014/main" id="{0FC69796-E6A0-46FF-8CDE-9946DED7B8A1}"/>
              </a:ext>
            </a:extLst>
          </p:cNvPr>
          <p:cNvPicPr>
            <a:picLocks noChangeAspect="1"/>
          </p:cNvPicPr>
          <p:nvPr/>
        </p:nvPicPr>
        <p:blipFill>
          <a:blip r:embed="rId3"/>
          <a:stretch>
            <a:fillRect/>
          </a:stretch>
        </p:blipFill>
        <p:spPr>
          <a:xfrm>
            <a:off x="5708320" y="3993026"/>
            <a:ext cx="5131601" cy="2363324"/>
          </a:xfrm>
          <a:prstGeom prst="rect">
            <a:avLst/>
          </a:prstGeom>
          <a:ln>
            <a:solidFill>
              <a:schemeClr val="bg1">
                <a:lumMod val="50000"/>
              </a:schemeClr>
            </a:solidFill>
          </a:ln>
        </p:spPr>
      </p:pic>
      <p:grpSp>
        <p:nvGrpSpPr>
          <p:cNvPr id="18" name="Group 17">
            <a:extLst>
              <a:ext uri="{FF2B5EF4-FFF2-40B4-BE49-F238E27FC236}">
                <a16:creationId xmlns:a16="http://schemas.microsoft.com/office/drawing/2014/main" id="{A7E20BCB-6DC5-4829-AC28-9D22088B56F0}"/>
              </a:ext>
            </a:extLst>
          </p:cNvPr>
          <p:cNvGrpSpPr/>
          <p:nvPr/>
        </p:nvGrpSpPr>
        <p:grpSpPr>
          <a:xfrm>
            <a:off x="754484" y="1190662"/>
            <a:ext cx="4569162" cy="4476675"/>
            <a:chOff x="579822" y="1489843"/>
            <a:chExt cx="4569162" cy="4476675"/>
          </a:xfrm>
        </p:grpSpPr>
        <p:grpSp>
          <p:nvGrpSpPr>
            <p:cNvPr id="14" name="Group 13">
              <a:extLst>
                <a:ext uri="{FF2B5EF4-FFF2-40B4-BE49-F238E27FC236}">
                  <a16:creationId xmlns:a16="http://schemas.microsoft.com/office/drawing/2014/main" id="{11B44617-C872-4963-8164-578B58C072AC}"/>
                </a:ext>
              </a:extLst>
            </p:cNvPr>
            <p:cNvGrpSpPr/>
            <p:nvPr/>
          </p:nvGrpSpPr>
          <p:grpSpPr>
            <a:xfrm>
              <a:off x="579822" y="1489843"/>
              <a:ext cx="4569162" cy="4322565"/>
              <a:chOff x="670495" y="497150"/>
              <a:chExt cx="5287113" cy="4988634"/>
            </a:xfrm>
          </p:grpSpPr>
          <p:pic>
            <p:nvPicPr>
              <p:cNvPr id="12" name="Picture 11">
                <a:extLst>
                  <a:ext uri="{FF2B5EF4-FFF2-40B4-BE49-F238E27FC236}">
                    <a16:creationId xmlns:a16="http://schemas.microsoft.com/office/drawing/2014/main" id="{31D769B9-6D53-470D-B306-76A92AFF4B07}"/>
                  </a:ext>
                </a:extLst>
              </p:cNvPr>
              <p:cNvPicPr>
                <a:picLocks noChangeAspect="1"/>
              </p:cNvPicPr>
              <p:nvPr/>
            </p:nvPicPr>
            <p:blipFill>
              <a:blip r:embed="rId4"/>
              <a:stretch>
                <a:fillRect/>
              </a:stretch>
            </p:blipFill>
            <p:spPr>
              <a:xfrm>
                <a:off x="670495" y="497150"/>
                <a:ext cx="5287113" cy="4677428"/>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D0694D55-9F4F-4A65-9F81-82DE0CA9FEB1}"/>
                  </a:ext>
                </a:extLst>
              </p:cNvPr>
              <p:cNvPicPr>
                <a:picLocks noChangeAspect="1"/>
              </p:cNvPicPr>
              <p:nvPr/>
            </p:nvPicPr>
            <p:blipFill>
              <a:blip r:embed="rId5"/>
              <a:stretch>
                <a:fillRect/>
              </a:stretch>
            </p:blipFill>
            <p:spPr>
              <a:xfrm>
                <a:off x="670495" y="5174579"/>
                <a:ext cx="4512472" cy="311205"/>
              </a:xfrm>
              <a:prstGeom prst="rect">
                <a:avLst/>
              </a:prstGeom>
              <a:ln>
                <a:noFill/>
              </a:ln>
            </p:spPr>
          </p:pic>
        </p:grpSp>
        <p:sp>
          <p:nvSpPr>
            <p:cNvPr id="16" name="Oval 15">
              <a:extLst>
                <a:ext uri="{FF2B5EF4-FFF2-40B4-BE49-F238E27FC236}">
                  <a16:creationId xmlns:a16="http://schemas.microsoft.com/office/drawing/2014/main" id="{1E6BD0B3-F6E4-4C9D-A893-41F30F28E778}"/>
                </a:ext>
              </a:extLst>
            </p:cNvPr>
            <p:cNvSpPr/>
            <p:nvPr/>
          </p:nvSpPr>
          <p:spPr>
            <a:xfrm>
              <a:off x="2605104" y="5368157"/>
              <a:ext cx="684194" cy="598361"/>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839C703-9EEF-4BCD-9B9D-2AEA87F1C56B}"/>
              </a:ext>
            </a:extLst>
          </p:cNvPr>
          <p:cNvGrpSpPr/>
          <p:nvPr/>
        </p:nvGrpSpPr>
        <p:grpSpPr>
          <a:xfrm>
            <a:off x="5708321" y="544510"/>
            <a:ext cx="5131601" cy="3182442"/>
            <a:chOff x="5522700" y="3315984"/>
            <a:chExt cx="5131601" cy="3182442"/>
          </a:xfrm>
        </p:grpSpPr>
        <p:pic>
          <p:nvPicPr>
            <p:cNvPr id="2" name="Picture 1">
              <a:extLst>
                <a:ext uri="{FF2B5EF4-FFF2-40B4-BE49-F238E27FC236}">
                  <a16:creationId xmlns:a16="http://schemas.microsoft.com/office/drawing/2014/main" id="{BA73B59E-48C3-4514-BFD3-60F34688EC02}"/>
                </a:ext>
              </a:extLst>
            </p:cNvPr>
            <p:cNvPicPr>
              <a:picLocks noChangeAspect="1"/>
            </p:cNvPicPr>
            <p:nvPr/>
          </p:nvPicPr>
          <p:blipFill>
            <a:blip r:embed="rId6"/>
            <a:stretch>
              <a:fillRect/>
            </a:stretch>
          </p:blipFill>
          <p:spPr>
            <a:xfrm>
              <a:off x="5522700" y="3315984"/>
              <a:ext cx="5131601" cy="3182442"/>
            </a:xfrm>
            <a:prstGeom prst="rect">
              <a:avLst/>
            </a:prstGeom>
            <a:ln>
              <a:solidFill>
                <a:schemeClr val="bg1">
                  <a:lumMod val="50000"/>
                </a:schemeClr>
              </a:solidFill>
            </a:ln>
          </p:spPr>
        </p:pic>
        <p:sp>
          <p:nvSpPr>
            <p:cNvPr id="17" name="Oval 16">
              <a:extLst>
                <a:ext uri="{FF2B5EF4-FFF2-40B4-BE49-F238E27FC236}">
                  <a16:creationId xmlns:a16="http://schemas.microsoft.com/office/drawing/2014/main" id="{B7FD4AE5-17F6-47DC-9182-762163BFD9C0}"/>
                </a:ext>
              </a:extLst>
            </p:cNvPr>
            <p:cNvSpPr/>
            <p:nvPr/>
          </p:nvSpPr>
          <p:spPr>
            <a:xfrm>
              <a:off x="6554225" y="5514674"/>
              <a:ext cx="484845" cy="462118"/>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714A0F6F-E001-437D-93C5-A979834E9C19}"/>
              </a:ext>
            </a:extLst>
          </p:cNvPr>
          <p:cNvCxnSpPr/>
          <p:nvPr/>
        </p:nvCxnSpPr>
        <p:spPr>
          <a:xfrm>
            <a:off x="873303" y="2630185"/>
            <a:ext cx="313361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605FF02-9178-44B0-8940-294AB23A155F}"/>
              </a:ext>
            </a:extLst>
          </p:cNvPr>
          <p:cNvCxnSpPr>
            <a:cxnSpLocks/>
          </p:cNvCxnSpPr>
          <p:nvPr/>
        </p:nvCxnSpPr>
        <p:spPr>
          <a:xfrm>
            <a:off x="8871993" y="1881113"/>
            <a:ext cx="151406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2908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9F06-9740-4F8C-9490-E4874D5DA60F}"/>
              </a:ext>
            </a:extLst>
          </p:cNvPr>
          <p:cNvSpPr>
            <a:spLocks noGrp="1"/>
          </p:cNvSpPr>
          <p:nvPr>
            <p:ph type="title"/>
          </p:nvPr>
        </p:nvSpPr>
        <p:spPr/>
        <p:txBody>
          <a:bodyPr/>
          <a:lstStyle/>
          <a:p>
            <a:r>
              <a:rPr lang="en-US" dirty="0"/>
              <a:t>Chao et al – Distance-based approach </a:t>
            </a:r>
          </a:p>
        </p:txBody>
      </p:sp>
      <p:sp>
        <p:nvSpPr>
          <p:cNvPr id="3" name="Content Placeholder 2">
            <a:extLst>
              <a:ext uri="{FF2B5EF4-FFF2-40B4-BE49-F238E27FC236}">
                <a16:creationId xmlns:a16="http://schemas.microsoft.com/office/drawing/2014/main" id="{40512F37-60C4-4113-A6DD-66959FC79BCE}"/>
              </a:ext>
            </a:extLst>
          </p:cNvPr>
          <p:cNvSpPr>
            <a:spLocks noGrp="1"/>
          </p:cNvSpPr>
          <p:nvPr>
            <p:ph idx="1"/>
          </p:nvPr>
        </p:nvSpPr>
        <p:spPr/>
        <p:txBody>
          <a:bodyPr>
            <a:normAutofit/>
          </a:bodyPr>
          <a:lstStyle/>
          <a:p>
            <a:pPr>
              <a:lnSpc>
                <a:spcPct val="150000"/>
              </a:lnSpc>
            </a:pPr>
            <a:r>
              <a:rPr lang="en-US" dirty="0"/>
              <a:t>They developed functional diversity measures sensitive to</a:t>
            </a:r>
          </a:p>
          <a:p>
            <a:pPr marL="457200" lvl="1" indent="0">
              <a:lnSpc>
                <a:spcPct val="150000"/>
              </a:lnSpc>
              <a:buNone/>
            </a:pPr>
            <a:r>
              <a:rPr lang="en-US" dirty="0"/>
              <a:t>(1) Species abundances</a:t>
            </a:r>
          </a:p>
          <a:p>
            <a:pPr marL="457200" lvl="1" indent="0">
              <a:lnSpc>
                <a:spcPct val="150000"/>
              </a:lnSpc>
              <a:buNone/>
            </a:pPr>
            <a:r>
              <a:rPr lang="en-US" dirty="0"/>
              <a:t>(2) Trait-based species-pairwise functional distances</a:t>
            </a:r>
            <a:endParaRPr lang="en-US" sz="2000" dirty="0"/>
          </a:p>
          <a:p>
            <a:pPr>
              <a:lnSpc>
                <a:spcPct val="150000"/>
              </a:lnSpc>
            </a:pPr>
            <a:r>
              <a:rPr lang="en-US" sz="2500" dirty="0"/>
              <a:t>Their framework unifies ecologists’ measures of species diversity, with distance-based functional diversity by implementing Hill numbers.</a:t>
            </a:r>
          </a:p>
        </p:txBody>
      </p:sp>
      <p:sp>
        <p:nvSpPr>
          <p:cNvPr id="4" name="Slide Number Placeholder 3">
            <a:extLst>
              <a:ext uri="{FF2B5EF4-FFF2-40B4-BE49-F238E27FC236}">
                <a16:creationId xmlns:a16="http://schemas.microsoft.com/office/drawing/2014/main" id="{CB83C32A-CBEB-4972-8FFC-8BABE99E55EF}"/>
              </a:ext>
            </a:extLst>
          </p:cNvPr>
          <p:cNvSpPr>
            <a:spLocks noGrp="1"/>
          </p:cNvSpPr>
          <p:nvPr>
            <p:ph type="sldNum" sz="quarter" idx="12"/>
          </p:nvPr>
        </p:nvSpPr>
        <p:spPr/>
        <p:txBody>
          <a:bodyPr/>
          <a:lstStyle/>
          <a:p>
            <a:fld id="{C73C8D7F-9C84-47C4-B132-BAD03B6622AA}" type="slidenum">
              <a:rPr lang="LID4096" smtClean="0"/>
              <a:t>35</a:t>
            </a:fld>
            <a:endParaRPr lang="LID4096"/>
          </a:p>
        </p:txBody>
      </p:sp>
      <p:cxnSp>
        <p:nvCxnSpPr>
          <p:cNvPr id="5" name="Straight Connector 4">
            <a:extLst>
              <a:ext uri="{FF2B5EF4-FFF2-40B4-BE49-F238E27FC236}">
                <a16:creationId xmlns:a16="http://schemas.microsoft.com/office/drawing/2014/main" id="{5747E196-96E6-49FD-8FB2-B50B69A89B0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6873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0346-D162-40AC-AC15-A36F4DE790CD}"/>
              </a:ext>
            </a:extLst>
          </p:cNvPr>
          <p:cNvSpPr>
            <a:spLocks noGrp="1"/>
          </p:cNvSpPr>
          <p:nvPr>
            <p:ph type="title"/>
          </p:nvPr>
        </p:nvSpPr>
        <p:spPr/>
        <p:txBody>
          <a:bodyPr/>
          <a:lstStyle/>
          <a:p>
            <a:r>
              <a:rPr lang="en-US" dirty="0"/>
              <a:t>Recap about Hill numbers</a:t>
            </a:r>
          </a:p>
        </p:txBody>
      </p:sp>
      <p:sp>
        <p:nvSpPr>
          <p:cNvPr id="3" name="Content Placeholder 2">
            <a:extLst>
              <a:ext uri="{FF2B5EF4-FFF2-40B4-BE49-F238E27FC236}">
                <a16:creationId xmlns:a16="http://schemas.microsoft.com/office/drawing/2014/main" id="{1D8ACCFA-97E0-4824-8844-92253D158894}"/>
              </a:ext>
            </a:extLst>
          </p:cNvPr>
          <p:cNvSpPr>
            <a:spLocks noGrp="1"/>
          </p:cNvSpPr>
          <p:nvPr>
            <p:ph idx="1"/>
          </p:nvPr>
        </p:nvSpPr>
        <p:spPr/>
        <p:txBody>
          <a:bodyPr>
            <a:normAutofit/>
          </a:bodyPr>
          <a:lstStyle/>
          <a:p>
            <a:pPr>
              <a:lnSpc>
                <a:spcPct val="150000"/>
              </a:lnSpc>
            </a:pPr>
            <a:r>
              <a:rPr lang="en-US" sz="2300" dirty="0"/>
              <a:t>The Hill numbers are 'effective number of species' (</a:t>
            </a:r>
            <a:r>
              <a:rPr lang="en-US" sz="2300" dirty="0">
                <a:latin typeface="Agency FB" panose="020B0503020202020204" pitchFamily="34" charset="0"/>
              </a:rPr>
              <a:t>Hill 1973; </a:t>
            </a:r>
            <a:r>
              <a:rPr lang="en-US" sz="2300" dirty="0" err="1">
                <a:latin typeface="Agency FB" panose="020B0503020202020204" pitchFamily="34" charset="0"/>
              </a:rPr>
              <a:t>Jost</a:t>
            </a:r>
            <a:r>
              <a:rPr lang="en-US" sz="2300" dirty="0">
                <a:latin typeface="Agency FB" panose="020B0503020202020204" pitchFamily="34" charset="0"/>
              </a:rPr>
              <a:t> 2006</a:t>
            </a:r>
            <a:r>
              <a:rPr lang="en-US" sz="2300" dirty="0"/>
              <a:t>). </a:t>
            </a:r>
          </a:p>
          <a:p>
            <a:pPr>
              <a:lnSpc>
                <a:spcPct val="150000"/>
              </a:lnSpc>
            </a:pPr>
            <a:r>
              <a:rPr lang="en-US" sz="2300" dirty="0"/>
              <a:t>The parameter </a:t>
            </a:r>
            <a:r>
              <a:rPr lang="en-US" sz="2300" b="1" dirty="0"/>
              <a:t>q</a:t>
            </a:r>
            <a:r>
              <a:rPr lang="en-US" sz="2300" dirty="0"/>
              <a:t> determines the sensitivity of the measure to the relative abundance of species. </a:t>
            </a:r>
          </a:p>
          <a:p>
            <a:pPr lvl="1">
              <a:lnSpc>
                <a:spcPct val="150000"/>
              </a:lnSpc>
            </a:pPr>
            <a:r>
              <a:rPr lang="en-US" sz="1900" u="sng" dirty="0"/>
              <a:t>q = 0</a:t>
            </a:r>
            <a:r>
              <a:rPr lang="en-US" sz="1900" dirty="0"/>
              <a:t>, is species richness. It counts species equally without regard to their relative abundances. </a:t>
            </a:r>
          </a:p>
          <a:p>
            <a:pPr lvl="1">
              <a:lnSpc>
                <a:spcPct val="150000"/>
              </a:lnSpc>
            </a:pPr>
            <a:r>
              <a:rPr lang="en-US" sz="1900" u="sng" dirty="0"/>
              <a:t>q = 1</a:t>
            </a:r>
            <a:r>
              <a:rPr lang="en-US" sz="1900" dirty="0"/>
              <a:t>, is Shannon diversity, q = 1 counts individuals equally and weighs each species in proportion to its abundances. </a:t>
            </a:r>
          </a:p>
          <a:p>
            <a:pPr lvl="1">
              <a:lnSpc>
                <a:spcPct val="150000"/>
              </a:lnSpc>
            </a:pPr>
            <a:r>
              <a:rPr lang="en-US" sz="1900" u="sng" dirty="0"/>
              <a:t>q = 2</a:t>
            </a:r>
            <a:r>
              <a:rPr lang="en-US" sz="1900" dirty="0"/>
              <a:t>, referred to as Simpson diversity, disproportionately favors dominant species. </a:t>
            </a:r>
          </a:p>
          <a:p>
            <a:pPr>
              <a:lnSpc>
                <a:spcPct val="150000"/>
              </a:lnSpc>
            </a:pPr>
            <a:endParaRPr lang="en-US" sz="2300" dirty="0"/>
          </a:p>
        </p:txBody>
      </p:sp>
      <p:sp>
        <p:nvSpPr>
          <p:cNvPr id="4" name="Slide Number Placeholder 3">
            <a:extLst>
              <a:ext uri="{FF2B5EF4-FFF2-40B4-BE49-F238E27FC236}">
                <a16:creationId xmlns:a16="http://schemas.microsoft.com/office/drawing/2014/main" id="{6D46B19B-13FD-4B6E-808A-FF336BD323E9}"/>
              </a:ext>
            </a:extLst>
          </p:cNvPr>
          <p:cNvSpPr>
            <a:spLocks noGrp="1"/>
          </p:cNvSpPr>
          <p:nvPr>
            <p:ph type="sldNum" sz="quarter" idx="12"/>
          </p:nvPr>
        </p:nvSpPr>
        <p:spPr/>
        <p:txBody>
          <a:bodyPr/>
          <a:lstStyle/>
          <a:p>
            <a:fld id="{C73C8D7F-9C84-47C4-B132-BAD03B6622AA}" type="slidenum">
              <a:rPr lang="LID4096" smtClean="0"/>
              <a:t>36</a:t>
            </a:fld>
            <a:endParaRPr lang="LID4096"/>
          </a:p>
        </p:txBody>
      </p:sp>
      <p:cxnSp>
        <p:nvCxnSpPr>
          <p:cNvPr id="5" name="Straight Connector 4">
            <a:extLst>
              <a:ext uri="{FF2B5EF4-FFF2-40B4-BE49-F238E27FC236}">
                <a16:creationId xmlns:a16="http://schemas.microsoft.com/office/drawing/2014/main" id="{62A44130-FDEE-4F11-88B8-D90CD20ADF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0822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33B1-A43F-4764-9B33-1C6F547CA7A9}"/>
              </a:ext>
            </a:extLst>
          </p:cNvPr>
          <p:cNvSpPr>
            <a:spLocks noGrp="1"/>
          </p:cNvSpPr>
          <p:nvPr>
            <p:ph type="title"/>
          </p:nvPr>
        </p:nvSpPr>
        <p:spPr/>
        <p:txBody>
          <a:bodyPr/>
          <a:lstStyle/>
          <a:p>
            <a:r>
              <a:rPr lang="en-US" dirty="0"/>
              <a:t>How are functionally distinct species defined?</a:t>
            </a:r>
          </a:p>
        </p:txBody>
      </p:sp>
      <p:sp>
        <p:nvSpPr>
          <p:cNvPr id="4" name="Slide Number Placeholder 3">
            <a:extLst>
              <a:ext uri="{FF2B5EF4-FFF2-40B4-BE49-F238E27FC236}">
                <a16:creationId xmlns:a16="http://schemas.microsoft.com/office/drawing/2014/main" id="{DDBA6990-75A2-4EF2-ABFF-6BA4C945B98A}"/>
              </a:ext>
            </a:extLst>
          </p:cNvPr>
          <p:cNvSpPr>
            <a:spLocks noGrp="1"/>
          </p:cNvSpPr>
          <p:nvPr>
            <p:ph type="sldNum" sz="quarter" idx="12"/>
          </p:nvPr>
        </p:nvSpPr>
        <p:spPr/>
        <p:txBody>
          <a:bodyPr/>
          <a:lstStyle/>
          <a:p>
            <a:fld id="{C73C8D7F-9C84-47C4-B132-BAD03B6622AA}" type="slidenum">
              <a:rPr lang="LID4096" smtClean="0"/>
              <a:t>37</a:t>
            </a:fld>
            <a:endParaRPr lang="LID4096"/>
          </a:p>
        </p:txBody>
      </p:sp>
      <p:sp>
        <p:nvSpPr>
          <p:cNvPr id="6" name="TextBox 5">
            <a:extLst>
              <a:ext uri="{FF2B5EF4-FFF2-40B4-BE49-F238E27FC236}">
                <a16:creationId xmlns:a16="http://schemas.microsoft.com/office/drawing/2014/main" id="{9BB7D107-699D-4786-B385-C404811E01CC}"/>
              </a:ext>
            </a:extLst>
          </p:cNvPr>
          <p:cNvSpPr txBox="1"/>
          <p:nvPr/>
        </p:nvSpPr>
        <p:spPr>
          <a:xfrm>
            <a:off x="8153337" y="6138802"/>
            <a:ext cx="2619628" cy="400110"/>
          </a:xfrm>
          <a:prstGeom prst="rect">
            <a:avLst/>
          </a:prstGeom>
          <a:noFill/>
        </p:spPr>
        <p:txBody>
          <a:bodyPr wrap="none" rtlCol="0">
            <a:spAutoFit/>
          </a:bodyPr>
          <a:lstStyle/>
          <a:p>
            <a:r>
              <a:rPr lang="en-US" sz="2000" dirty="0">
                <a:latin typeface="Agency FB" panose="020B0503020202020204" pitchFamily="34" charset="0"/>
              </a:rPr>
              <a:t>Modified from Maire et al 2015</a:t>
            </a:r>
          </a:p>
        </p:txBody>
      </p:sp>
      <p:sp>
        <p:nvSpPr>
          <p:cNvPr id="9" name="Flowchart: Internal Storage 8">
            <a:extLst>
              <a:ext uri="{FF2B5EF4-FFF2-40B4-BE49-F238E27FC236}">
                <a16:creationId xmlns:a16="http://schemas.microsoft.com/office/drawing/2014/main" id="{B0CFCB5D-4830-41CA-9D82-9F89C0958F73}"/>
              </a:ext>
            </a:extLst>
          </p:cNvPr>
          <p:cNvSpPr/>
          <p:nvPr/>
        </p:nvSpPr>
        <p:spPr>
          <a:xfrm>
            <a:off x="1446135" y="2911665"/>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8B60E4-9BE7-439E-A529-0F04F569F383}"/>
              </a:ext>
            </a:extLst>
          </p:cNvPr>
          <p:cNvSpPr txBox="1"/>
          <p:nvPr/>
        </p:nvSpPr>
        <p:spPr>
          <a:xfrm>
            <a:off x="1641842" y="2212313"/>
            <a:ext cx="2328875" cy="400110"/>
          </a:xfrm>
          <a:prstGeom prst="rect">
            <a:avLst/>
          </a:prstGeom>
          <a:noFill/>
        </p:spPr>
        <p:txBody>
          <a:bodyPr wrap="square" rtlCol="0">
            <a:spAutoFit/>
          </a:bodyPr>
          <a:lstStyle/>
          <a:p>
            <a:pPr algn="ctr"/>
            <a:r>
              <a:rPr lang="en-US" sz="2000" dirty="0"/>
              <a:t>Pool of species</a:t>
            </a:r>
          </a:p>
        </p:txBody>
      </p:sp>
      <p:sp>
        <p:nvSpPr>
          <p:cNvPr id="15" name="TextBox 14">
            <a:extLst>
              <a:ext uri="{FF2B5EF4-FFF2-40B4-BE49-F238E27FC236}">
                <a16:creationId xmlns:a16="http://schemas.microsoft.com/office/drawing/2014/main" id="{24C21FEA-C50A-462C-9476-AC99848CAA39}"/>
              </a:ext>
            </a:extLst>
          </p:cNvPr>
          <p:cNvSpPr txBox="1"/>
          <p:nvPr/>
        </p:nvSpPr>
        <p:spPr>
          <a:xfrm>
            <a:off x="4972921" y="2229333"/>
            <a:ext cx="1878591" cy="400110"/>
          </a:xfrm>
          <a:prstGeom prst="rect">
            <a:avLst/>
          </a:prstGeom>
          <a:noFill/>
        </p:spPr>
        <p:txBody>
          <a:bodyPr wrap="none" rtlCol="0">
            <a:spAutoFit/>
          </a:bodyPr>
          <a:lstStyle/>
          <a:p>
            <a:r>
              <a:rPr lang="en-US" sz="2000" dirty="0"/>
              <a:t>Functional traits</a:t>
            </a:r>
          </a:p>
        </p:txBody>
      </p:sp>
      <p:sp>
        <p:nvSpPr>
          <p:cNvPr id="16" name="TextBox 15">
            <a:extLst>
              <a:ext uri="{FF2B5EF4-FFF2-40B4-BE49-F238E27FC236}">
                <a16:creationId xmlns:a16="http://schemas.microsoft.com/office/drawing/2014/main" id="{1957C6D6-A1E7-4095-935C-BE6E90BE4C6D}"/>
              </a:ext>
            </a:extLst>
          </p:cNvPr>
          <p:cNvSpPr txBox="1"/>
          <p:nvPr/>
        </p:nvSpPr>
        <p:spPr>
          <a:xfrm>
            <a:off x="8026587" y="2229333"/>
            <a:ext cx="2265749" cy="707886"/>
          </a:xfrm>
          <a:prstGeom prst="rect">
            <a:avLst/>
          </a:prstGeom>
          <a:noFill/>
        </p:spPr>
        <p:txBody>
          <a:bodyPr wrap="none" rtlCol="0">
            <a:spAutoFit/>
          </a:bodyPr>
          <a:lstStyle/>
          <a:p>
            <a:pPr algn="ctr"/>
            <a:r>
              <a:rPr lang="en-US" sz="2000" dirty="0"/>
              <a:t>Functional distance </a:t>
            </a:r>
          </a:p>
          <a:p>
            <a:pPr algn="ctr"/>
            <a:r>
              <a:rPr lang="en-US" sz="2000" dirty="0"/>
              <a:t>between species</a:t>
            </a:r>
          </a:p>
        </p:txBody>
      </p:sp>
      <p:sp>
        <p:nvSpPr>
          <p:cNvPr id="17" name="Rectangle 16">
            <a:extLst>
              <a:ext uri="{FF2B5EF4-FFF2-40B4-BE49-F238E27FC236}">
                <a16:creationId xmlns:a16="http://schemas.microsoft.com/office/drawing/2014/main" id="{8C57DE38-09FC-4A07-824A-B428AB4B0442}"/>
              </a:ext>
            </a:extLst>
          </p:cNvPr>
          <p:cNvSpPr/>
          <p:nvPr/>
        </p:nvSpPr>
        <p:spPr>
          <a:xfrm>
            <a:off x="2053982" y="2845540"/>
            <a:ext cx="1641796" cy="369332"/>
          </a:xfrm>
          <a:prstGeom prst="rect">
            <a:avLst/>
          </a:prstGeom>
        </p:spPr>
        <p:txBody>
          <a:bodyPr wrap="none">
            <a:spAutoFit/>
          </a:bodyPr>
          <a:lstStyle/>
          <a:p>
            <a:r>
              <a:rPr lang="en-US" dirty="0"/>
              <a:t>Sp1    Sp2    Sp3</a:t>
            </a:r>
          </a:p>
        </p:txBody>
      </p:sp>
      <p:sp>
        <p:nvSpPr>
          <p:cNvPr id="18" name="Flowchart: Internal Storage 17">
            <a:extLst>
              <a:ext uri="{FF2B5EF4-FFF2-40B4-BE49-F238E27FC236}">
                <a16:creationId xmlns:a16="http://schemas.microsoft.com/office/drawing/2014/main" id="{452901BC-711D-4E65-9775-09DC5112AA9C}"/>
              </a:ext>
            </a:extLst>
          </p:cNvPr>
          <p:cNvSpPr/>
          <p:nvPr/>
        </p:nvSpPr>
        <p:spPr>
          <a:xfrm>
            <a:off x="4569729" y="2911664"/>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10E2980-09FA-42D1-81A1-1E54025C21E9}"/>
              </a:ext>
            </a:extLst>
          </p:cNvPr>
          <p:cNvSpPr/>
          <p:nvPr/>
        </p:nvSpPr>
        <p:spPr>
          <a:xfrm>
            <a:off x="5130401" y="2837543"/>
            <a:ext cx="1563633" cy="369332"/>
          </a:xfrm>
          <a:prstGeom prst="rect">
            <a:avLst/>
          </a:prstGeom>
        </p:spPr>
        <p:txBody>
          <a:bodyPr wrap="none">
            <a:spAutoFit/>
          </a:bodyPr>
          <a:lstStyle/>
          <a:p>
            <a:r>
              <a:rPr lang="en-US" dirty="0"/>
              <a:t>Trait 1    Trait 2</a:t>
            </a:r>
          </a:p>
        </p:txBody>
      </p:sp>
      <p:sp>
        <p:nvSpPr>
          <p:cNvPr id="20" name="Flowchart: Internal Storage 19">
            <a:extLst>
              <a:ext uri="{FF2B5EF4-FFF2-40B4-BE49-F238E27FC236}">
                <a16:creationId xmlns:a16="http://schemas.microsoft.com/office/drawing/2014/main" id="{48A61D9F-7D1D-4559-A9BC-DC1314EF889F}"/>
              </a:ext>
            </a:extLst>
          </p:cNvPr>
          <p:cNvSpPr/>
          <p:nvPr/>
        </p:nvSpPr>
        <p:spPr>
          <a:xfrm>
            <a:off x="7728277" y="2911663"/>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8D5FCD4-19B6-42B5-90C1-30FCADCE3297}"/>
              </a:ext>
            </a:extLst>
          </p:cNvPr>
          <p:cNvSpPr/>
          <p:nvPr/>
        </p:nvSpPr>
        <p:spPr>
          <a:xfrm rot="16200000">
            <a:off x="3956525" y="3879951"/>
            <a:ext cx="1535998" cy="369332"/>
          </a:xfrm>
          <a:prstGeom prst="rect">
            <a:avLst/>
          </a:prstGeom>
        </p:spPr>
        <p:txBody>
          <a:bodyPr wrap="none">
            <a:spAutoFit/>
          </a:bodyPr>
          <a:lstStyle/>
          <a:p>
            <a:r>
              <a:rPr lang="en-US" dirty="0"/>
              <a:t>Sp3   Sp2   Sp1</a:t>
            </a:r>
          </a:p>
        </p:txBody>
      </p:sp>
      <p:sp>
        <p:nvSpPr>
          <p:cNvPr id="22" name="Rectangle 21">
            <a:extLst>
              <a:ext uri="{FF2B5EF4-FFF2-40B4-BE49-F238E27FC236}">
                <a16:creationId xmlns:a16="http://schemas.microsoft.com/office/drawing/2014/main" id="{A78D987A-1582-4A0A-A9D0-723D1545299B}"/>
              </a:ext>
            </a:extLst>
          </p:cNvPr>
          <p:cNvSpPr/>
          <p:nvPr/>
        </p:nvSpPr>
        <p:spPr>
          <a:xfrm rot="16200000">
            <a:off x="975110" y="3820544"/>
            <a:ext cx="1311385" cy="369332"/>
          </a:xfrm>
          <a:prstGeom prst="rect">
            <a:avLst/>
          </a:prstGeom>
        </p:spPr>
        <p:txBody>
          <a:bodyPr wrap="none">
            <a:spAutoFit/>
          </a:bodyPr>
          <a:lstStyle/>
          <a:p>
            <a:r>
              <a:rPr lang="en-US" dirty="0"/>
              <a:t>Site 2  site 1</a:t>
            </a:r>
          </a:p>
        </p:txBody>
      </p:sp>
      <p:sp>
        <p:nvSpPr>
          <p:cNvPr id="24" name="Rectangle 23">
            <a:extLst>
              <a:ext uri="{FF2B5EF4-FFF2-40B4-BE49-F238E27FC236}">
                <a16:creationId xmlns:a16="http://schemas.microsoft.com/office/drawing/2014/main" id="{3A534B1C-598F-4D60-8D82-60805BB5445F}"/>
              </a:ext>
            </a:extLst>
          </p:cNvPr>
          <p:cNvSpPr/>
          <p:nvPr/>
        </p:nvSpPr>
        <p:spPr>
          <a:xfrm>
            <a:off x="8485504" y="2863704"/>
            <a:ext cx="1641796" cy="369332"/>
          </a:xfrm>
          <a:prstGeom prst="rect">
            <a:avLst/>
          </a:prstGeom>
        </p:spPr>
        <p:txBody>
          <a:bodyPr wrap="none">
            <a:spAutoFit/>
          </a:bodyPr>
          <a:lstStyle/>
          <a:p>
            <a:r>
              <a:rPr lang="en-US" dirty="0"/>
              <a:t>Sp1    Sp2    Sp3</a:t>
            </a:r>
          </a:p>
        </p:txBody>
      </p:sp>
      <p:sp>
        <p:nvSpPr>
          <p:cNvPr id="25" name="Rectangle 24">
            <a:extLst>
              <a:ext uri="{FF2B5EF4-FFF2-40B4-BE49-F238E27FC236}">
                <a16:creationId xmlns:a16="http://schemas.microsoft.com/office/drawing/2014/main" id="{F694B674-72F3-424F-B35D-BDEF77C59A8F}"/>
              </a:ext>
            </a:extLst>
          </p:cNvPr>
          <p:cNvSpPr/>
          <p:nvPr/>
        </p:nvSpPr>
        <p:spPr>
          <a:xfrm rot="16200000">
            <a:off x="7080314" y="3902736"/>
            <a:ext cx="1535998" cy="369332"/>
          </a:xfrm>
          <a:prstGeom prst="rect">
            <a:avLst/>
          </a:prstGeom>
        </p:spPr>
        <p:txBody>
          <a:bodyPr wrap="none">
            <a:spAutoFit/>
          </a:bodyPr>
          <a:lstStyle/>
          <a:p>
            <a:r>
              <a:rPr lang="en-US" dirty="0"/>
              <a:t>Sp3   Sp2   Sp1</a:t>
            </a:r>
          </a:p>
        </p:txBody>
      </p:sp>
      <p:cxnSp>
        <p:nvCxnSpPr>
          <p:cNvPr id="27" name="Straight Connector 26">
            <a:extLst>
              <a:ext uri="{FF2B5EF4-FFF2-40B4-BE49-F238E27FC236}">
                <a16:creationId xmlns:a16="http://schemas.microsoft.com/office/drawing/2014/main" id="{147EC79D-AD7D-40A4-B182-C01F2E7CE143}"/>
              </a:ext>
            </a:extLst>
          </p:cNvPr>
          <p:cNvCxnSpPr>
            <a:cxnSpLocks/>
          </p:cNvCxnSpPr>
          <p:nvPr/>
        </p:nvCxnSpPr>
        <p:spPr>
          <a:xfrm>
            <a:off x="8097609" y="3206875"/>
            <a:ext cx="2204798" cy="168477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1E5BBCD-D83F-4FBD-BC77-411FD0B69B5A}"/>
              </a:ext>
            </a:extLst>
          </p:cNvPr>
          <p:cNvSpPr txBox="1"/>
          <p:nvPr/>
        </p:nvSpPr>
        <p:spPr>
          <a:xfrm>
            <a:off x="8340525" y="4190316"/>
            <a:ext cx="1171405" cy="692497"/>
          </a:xfrm>
          <a:prstGeom prst="rect">
            <a:avLst/>
          </a:prstGeom>
          <a:noFill/>
        </p:spPr>
        <p:txBody>
          <a:bodyPr wrap="square" rtlCol="0">
            <a:spAutoFit/>
          </a:bodyPr>
          <a:lstStyle/>
          <a:p>
            <a:pPr algn="ctr"/>
            <a:r>
              <a:rPr lang="en-US" sz="1300" dirty="0"/>
              <a:t>Euclidean or Gower’s</a:t>
            </a:r>
          </a:p>
          <a:p>
            <a:pPr algn="ctr"/>
            <a:r>
              <a:rPr lang="en-US" sz="1300" dirty="0"/>
              <a:t>distance</a:t>
            </a:r>
          </a:p>
        </p:txBody>
      </p:sp>
      <p:cxnSp>
        <p:nvCxnSpPr>
          <p:cNvPr id="34" name="Straight Connector 33">
            <a:extLst>
              <a:ext uri="{FF2B5EF4-FFF2-40B4-BE49-F238E27FC236}">
                <a16:creationId xmlns:a16="http://schemas.microsoft.com/office/drawing/2014/main" id="{17C576F9-9005-4C6D-8F25-9A4FF42CE0B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2915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0A44F-D5B7-4543-AD82-A0BA903A6278}"/>
              </a:ext>
            </a:extLst>
          </p:cNvPr>
          <p:cNvSpPr>
            <a:spLocks noGrp="1"/>
          </p:cNvSpPr>
          <p:nvPr>
            <p:ph idx="1"/>
          </p:nvPr>
        </p:nvSpPr>
        <p:spPr>
          <a:xfrm>
            <a:off x="722811" y="1817200"/>
            <a:ext cx="6655888" cy="4542779"/>
          </a:xfrm>
        </p:spPr>
        <p:txBody>
          <a:bodyPr>
            <a:noAutofit/>
          </a:bodyPr>
          <a:lstStyle/>
          <a:p>
            <a:pPr>
              <a:lnSpc>
                <a:spcPct val="150000"/>
              </a:lnSpc>
            </a:pPr>
            <a:r>
              <a:rPr lang="en-US" sz="2300" dirty="0"/>
              <a:t>Tau: level of threshold functional distinctiveness </a:t>
            </a:r>
          </a:p>
          <a:p>
            <a:pPr>
              <a:lnSpc>
                <a:spcPct val="150000"/>
              </a:lnSpc>
            </a:pPr>
            <a:r>
              <a:rPr lang="en-US" sz="2300" dirty="0"/>
              <a:t>Determine a threshold level: any two species with distance greater than or equal to the specified threshold level will be functionally different.  </a:t>
            </a:r>
          </a:p>
          <a:p>
            <a:pPr>
              <a:lnSpc>
                <a:spcPct val="150000"/>
              </a:lnSpc>
            </a:pPr>
            <a:r>
              <a:rPr lang="en-US" sz="2300" dirty="0"/>
              <a:t>Species are placed in a functional space with an specified pairwise distances</a:t>
            </a:r>
          </a:p>
          <a:p>
            <a:pPr marL="0" indent="0">
              <a:lnSpc>
                <a:spcPct val="150000"/>
              </a:lnSpc>
              <a:buNone/>
            </a:pPr>
            <a:endParaRPr lang="en-US" sz="2300" dirty="0"/>
          </a:p>
          <a:p>
            <a:pPr marL="0" indent="0">
              <a:lnSpc>
                <a:spcPct val="150000"/>
              </a:lnSpc>
              <a:buNone/>
            </a:pPr>
            <a:endParaRPr lang="LID4096" sz="2300" dirty="0"/>
          </a:p>
        </p:txBody>
      </p:sp>
      <p:sp>
        <p:nvSpPr>
          <p:cNvPr id="4" name="Slide Number Placeholder 3">
            <a:extLst>
              <a:ext uri="{FF2B5EF4-FFF2-40B4-BE49-F238E27FC236}">
                <a16:creationId xmlns:a16="http://schemas.microsoft.com/office/drawing/2014/main" id="{DF5EDCA7-CDF8-47B2-87E1-44432654BFBF}"/>
              </a:ext>
            </a:extLst>
          </p:cNvPr>
          <p:cNvSpPr>
            <a:spLocks noGrp="1"/>
          </p:cNvSpPr>
          <p:nvPr>
            <p:ph type="sldNum" sz="quarter" idx="12"/>
          </p:nvPr>
        </p:nvSpPr>
        <p:spPr/>
        <p:txBody>
          <a:bodyPr/>
          <a:lstStyle/>
          <a:p>
            <a:fld id="{24637C22-C979-4AF9-9F87-581FAA3759D8}" type="slidenum">
              <a:rPr lang="en-US" smtClean="0"/>
              <a:t>38</a:t>
            </a:fld>
            <a:endParaRPr lang="en-US"/>
          </a:p>
        </p:txBody>
      </p:sp>
      <p:pic>
        <p:nvPicPr>
          <p:cNvPr id="5" name="Picture 4">
            <a:extLst>
              <a:ext uri="{FF2B5EF4-FFF2-40B4-BE49-F238E27FC236}">
                <a16:creationId xmlns:a16="http://schemas.microsoft.com/office/drawing/2014/main" id="{212ACE0C-817D-4193-AB1E-19F5E781EC28}"/>
              </a:ext>
            </a:extLst>
          </p:cNvPr>
          <p:cNvPicPr>
            <a:picLocks noChangeAspect="1"/>
          </p:cNvPicPr>
          <p:nvPr/>
        </p:nvPicPr>
        <p:blipFill>
          <a:blip r:embed="rId3"/>
          <a:stretch>
            <a:fillRect/>
          </a:stretch>
        </p:blipFill>
        <p:spPr>
          <a:xfrm>
            <a:off x="7375774" y="2658084"/>
            <a:ext cx="4253977" cy="2995362"/>
          </a:xfrm>
          <a:prstGeom prst="rect">
            <a:avLst/>
          </a:prstGeom>
        </p:spPr>
      </p:pic>
      <p:sp>
        <p:nvSpPr>
          <p:cNvPr id="6" name="Rectangle 5">
            <a:extLst>
              <a:ext uri="{FF2B5EF4-FFF2-40B4-BE49-F238E27FC236}">
                <a16:creationId xmlns:a16="http://schemas.microsoft.com/office/drawing/2014/main" id="{6BD6236D-AFCC-40CB-9F8D-23F18251A692}"/>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cxnSp>
        <p:nvCxnSpPr>
          <p:cNvPr id="7" name="Straight Connector 6">
            <a:extLst>
              <a:ext uri="{FF2B5EF4-FFF2-40B4-BE49-F238E27FC236}">
                <a16:creationId xmlns:a16="http://schemas.microsoft.com/office/drawing/2014/main" id="{5649D47A-6E09-4497-A695-EAE8B45E555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Title 1">
            <a:extLst>
              <a:ext uri="{FF2B5EF4-FFF2-40B4-BE49-F238E27FC236}">
                <a16:creationId xmlns:a16="http://schemas.microsoft.com/office/drawing/2014/main" id="{38DB0EAF-0FEE-43A9-A6EA-90B6EA7EC981}"/>
              </a:ext>
            </a:extLst>
          </p:cNvPr>
          <p:cNvSpPr txBox="1">
            <a:spLocks/>
          </p:cNvSpPr>
          <p:nvPr/>
        </p:nvSpPr>
        <p:spPr>
          <a:xfrm>
            <a:off x="838200" y="3328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Level of threshold distinctiveness</a:t>
            </a:r>
          </a:p>
        </p:txBody>
      </p:sp>
      <p:sp>
        <p:nvSpPr>
          <p:cNvPr id="11" name="Rectangle 10">
            <a:extLst>
              <a:ext uri="{FF2B5EF4-FFF2-40B4-BE49-F238E27FC236}">
                <a16:creationId xmlns:a16="http://schemas.microsoft.com/office/drawing/2014/main" id="{2F04A4D5-8CFF-4AE3-85E9-5FF6FA3A59F7}"/>
              </a:ext>
            </a:extLst>
          </p:cNvPr>
          <p:cNvSpPr/>
          <p:nvPr/>
        </p:nvSpPr>
        <p:spPr>
          <a:xfrm>
            <a:off x="7238415" y="2230909"/>
            <a:ext cx="4622484" cy="369332"/>
          </a:xfrm>
          <a:prstGeom prst="rect">
            <a:avLst/>
          </a:prstGeom>
        </p:spPr>
        <p:txBody>
          <a:bodyPr wrap="none">
            <a:spAutoFit/>
          </a:bodyPr>
          <a:lstStyle/>
          <a:p>
            <a:r>
              <a:rPr lang="en-US" b="1" dirty="0"/>
              <a:t>Cluster species into “virtual functional groups”</a:t>
            </a:r>
          </a:p>
        </p:txBody>
      </p:sp>
    </p:spTree>
    <p:extLst>
      <p:ext uri="{BB962C8B-B14F-4D97-AF65-F5344CB8AC3E}">
        <p14:creationId xmlns:p14="http://schemas.microsoft.com/office/powerpoint/2010/main" val="47121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549-AA64-4AB4-8BF0-DD1866F9028E}"/>
              </a:ext>
            </a:extLst>
          </p:cNvPr>
          <p:cNvSpPr>
            <a:spLocks noGrp="1"/>
          </p:cNvSpPr>
          <p:nvPr>
            <p:ph type="title"/>
          </p:nvPr>
        </p:nvSpPr>
        <p:spPr>
          <a:xfrm>
            <a:off x="838200" y="332852"/>
            <a:ext cx="10515600" cy="1325563"/>
          </a:xfrm>
        </p:spPr>
        <p:txBody>
          <a:bodyPr>
            <a:normAutofit/>
          </a:bodyPr>
          <a:lstStyle/>
          <a:p>
            <a:r>
              <a:rPr lang="en-GB" dirty="0"/>
              <a:t>Level of threshold distinctiveness</a:t>
            </a:r>
          </a:p>
        </p:txBody>
      </p:sp>
      <p:sp>
        <p:nvSpPr>
          <p:cNvPr id="3" name="Slide Number Placeholder 2">
            <a:extLst>
              <a:ext uri="{FF2B5EF4-FFF2-40B4-BE49-F238E27FC236}">
                <a16:creationId xmlns:a16="http://schemas.microsoft.com/office/drawing/2014/main" id="{68291B8B-7651-479A-9B9C-861065F2A4B2}"/>
              </a:ext>
            </a:extLst>
          </p:cNvPr>
          <p:cNvSpPr>
            <a:spLocks noGrp="1"/>
          </p:cNvSpPr>
          <p:nvPr>
            <p:ph type="sldNum" sz="quarter" idx="12"/>
          </p:nvPr>
        </p:nvSpPr>
        <p:spPr/>
        <p:txBody>
          <a:bodyPr/>
          <a:lstStyle/>
          <a:p>
            <a:fld id="{C73C8D7F-9C84-47C4-B132-BAD03B6622AA}" type="slidenum">
              <a:rPr lang="LID4096" smtClean="0"/>
              <a:t>39</a:t>
            </a:fld>
            <a:endParaRPr lang="LID4096"/>
          </a:p>
        </p:txBody>
      </p:sp>
      <p:sp>
        <p:nvSpPr>
          <p:cNvPr id="29" name="Content Placeholder 2">
            <a:extLst>
              <a:ext uri="{FF2B5EF4-FFF2-40B4-BE49-F238E27FC236}">
                <a16:creationId xmlns:a16="http://schemas.microsoft.com/office/drawing/2014/main" id="{B89C6BB4-C1E4-4467-9D33-FAF5264E86DB}"/>
              </a:ext>
            </a:extLst>
          </p:cNvPr>
          <p:cNvSpPr txBox="1">
            <a:spLocks/>
          </p:cNvSpPr>
          <p:nvPr/>
        </p:nvSpPr>
        <p:spPr>
          <a:xfrm>
            <a:off x="853441" y="1875231"/>
            <a:ext cx="5496560" cy="31292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 Functional pairwise distance matrix</a:t>
            </a:r>
          </a:p>
          <a:p>
            <a:pPr>
              <a:lnSpc>
                <a:spcPct val="150000"/>
              </a:lnSpc>
            </a:pPr>
            <a:r>
              <a:rPr lang="en-US" sz="2500" dirty="0"/>
              <a:t> Effective number of distinct species</a:t>
            </a:r>
          </a:p>
          <a:p>
            <a:pPr marL="201168" lvl="1" indent="0">
              <a:lnSpc>
                <a:spcPct val="150000"/>
              </a:lnSpc>
              <a:buFont typeface="Arial" panose="020B0604020202020204" pitchFamily="34" charset="0"/>
              <a:buNone/>
            </a:pPr>
            <a:r>
              <a:rPr lang="en-US" sz="2500" dirty="0"/>
              <a:t>Threshold distinctiveness: Tau</a:t>
            </a:r>
          </a:p>
          <a:p>
            <a:pPr marL="201168" lvl="1" indent="0">
              <a:lnSpc>
                <a:spcPct val="150000"/>
              </a:lnSpc>
              <a:buFont typeface="Arial" panose="020B0604020202020204" pitchFamily="34" charset="0"/>
              <a:buNone/>
            </a:pPr>
            <a:endParaRPr lang="en-US" sz="2500" dirty="0"/>
          </a:p>
          <a:p>
            <a:pPr marL="0">
              <a:lnSpc>
                <a:spcPct val="150000"/>
              </a:lnSpc>
              <a:buFont typeface="Arial" panose="020B0604020202020204" pitchFamily="34" charset="0"/>
              <a:buNone/>
            </a:pPr>
            <a:r>
              <a:rPr lang="en-US" sz="2500" dirty="0">
                <a:solidFill>
                  <a:srgbClr val="7030A0"/>
                </a:solidFill>
              </a:rPr>
              <a:t>Dmean - Chao’s proposed approach</a:t>
            </a:r>
          </a:p>
        </p:txBody>
      </p:sp>
      <p:pic>
        <p:nvPicPr>
          <p:cNvPr id="30" name="Picture 29">
            <a:extLst>
              <a:ext uri="{FF2B5EF4-FFF2-40B4-BE49-F238E27FC236}">
                <a16:creationId xmlns:a16="http://schemas.microsoft.com/office/drawing/2014/main" id="{118CCD2F-4E65-4A82-9E64-17137D2C5384}"/>
              </a:ext>
            </a:extLst>
          </p:cNvPr>
          <p:cNvPicPr>
            <a:picLocks noChangeAspect="1"/>
          </p:cNvPicPr>
          <p:nvPr/>
        </p:nvPicPr>
        <p:blipFill rotWithShape="1">
          <a:blip r:embed="rId3"/>
          <a:srcRect b="28960"/>
          <a:stretch/>
        </p:blipFill>
        <p:spPr>
          <a:xfrm>
            <a:off x="5971296" y="1943787"/>
            <a:ext cx="5526787" cy="3428314"/>
          </a:xfrm>
          <a:prstGeom prst="rect">
            <a:avLst/>
          </a:prstGeom>
        </p:spPr>
      </p:pic>
      <p:sp>
        <p:nvSpPr>
          <p:cNvPr id="31" name="Rectangle 30">
            <a:extLst>
              <a:ext uri="{FF2B5EF4-FFF2-40B4-BE49-F238E27FC236}">
                <a16:creationId xmlns:a16="http://schemas.microsoft.com/office/drawing/2014/main" id="{36F11AE8-B54F-4BE9-A243-113EFBC6300A}"/>
              </a:ext>
            </a:extLst>
          </p:cNvPr>
          <p:cNvSpPr/>
          <p:nvPr/>
        </p:nvSpPr>
        <p:spPr>
          <a:xfrm>
            <a:off x="11025216" y="3037886"/>
            <a:ext cx="1043205" cy="553998"/>
          </a:xfrm>
          <a:prstGeom prst="rect">
            <a:avLst/>
          </a:prstGeom>
        </p:spPr>
        <p:txBody>
          <a:bodyPr wrap="square">
            <a:spAutoFit/>
          </a:bodyPr>
          <a:lstStyle/>
          <a:p>
            <a:pPr algn="r"/>
            <a:r>
              <a:rPr lang="en-US" sz="1500" b="1" dirty="0" err="1">
                <a:solidFill>
                  <a:schemeClr val="bg1">
                    <a:lumMod val="50000"/>
                  </a:schemeClr>
                </a:solidFill>
              </a:rPr>
              <a:t>Dmin</a:t>
            </a:r>
            <a:r>
              <a:rPr lang="en-US" sz="1500" b="1" dirty="0">
                <a:solidFill>
                  <a:schemeClr val="bg1">
                    <a:lumMod val="50000"/>
                  </a:schemeClr>
                </a:solidFill>
              </a:rPr>
              <a:t> </a:t>
            </a:r>
          </a:p>
          <a:p>
            <a:pPr algn="r"/>
            <a:r>
              <a:rPr lang="en-US" sz="1500" b="1" dirty="0">
                <a:solidFill>
                  <a:schemeClr val="bg1">
                    <a:lumMod val="50000"/>
                  </a:schemeClr>
                </a:solidFill>
              </a:rPr>
              <a:t> </a:t>
            </a:r>
            <a:r>
              <a:rPr lang="en-US" sz="1500" b="1" dirty="0" err="1">
                <a:solidFill>
                  <a:schemeClr val="bg1">
                    <a:lumMod val="50000"/>
                  </a:schemeClr>
                </a:solidFill>
              </a:rPr>
              <a:t>Taxo</a:t>
            </a:r>
            <a:endParaRPr lang="LID4096" sz="1500" b="1" dirty="0">
              <a:solidFill>
                <a:schemeClr val="bg1">
                  <a:lumMod val="50000"/>
                </a:schemeClr>
              </a:solidFill>
            </a:endParaRPr>
          </a:p>
        </p:txBody>
      </p:sp>
      <p:sp>
        <p:nvSpPr>
          <p:cNvPr id="32" name="Rectangle 31">
            <a:extLst>
              <a:ext uri="{FF2B5EF4-FFF2-40B4-BE49-F238E27FC236}">
                <a16:creationId xmlns:a16="http://schemas.microsoft.com/office/drawing/2014/main" id="{2D8D787E-835F-4DC9-A165-8C331170A5D9}"/>
              </a:ext>
            </a:extLst>
          </p:cNvPr>
          <p:cNvSpPr/>
          <p:nvPr/>
        </p:nvSpPr>
        <p:spPr>
          <a:xfrm>
            <a:off x="10927032" y="5215363"/>
            <a:ext cx="1239571" cy="553998"/>
          </a:xfrm>
          <a:prstGeom prst="rect">
            <a:avLst/>
          </a:prstGeom>
        </p:spPr>
        <p:txBody>
          <a:bodyPr wrap="none">
            <a:spAutoFit/>
          </a:bodyPr>
          <a:lstStyle/>
          <a:p>
            <a:pPr algn="r"/>
            <a:r>
              <a:rPr lang="en-US" sz="1500" b="1" dirty="0" err="1">
                <a:solidFill>
                  <a:schemeClr val="bg1">
                    <a:lumMod val="50000"/>
                  </a:schemeClr>
                </a:solidFill>
              </a:rPr>
              <a:t>Dmax</a:t>
            </a:r>
            <a:r>
              <a:rPr lang="en-US" sz="1500" b="1" dirty="0">
                <a:solidFill>
                  <a:schemeClr val="bg1">
                    <a:lumMod val="50000"/>
                  </a:schemeClr>
                </a:solidFill>
              </a:rPr>
              <a:t> </a:t>
            </a:r>
          </a:p>
          <a:p>
            <a:pPr algn="r"/>
            <a:r>
              <a:rPr lang="en-US" sz="1500" b="1" dirty="0">
                <a:solidFill>
                  <a:schemeClr val="bg1">
                    <a:lumMod val="50000"/>
                  </a:schemeClr>
                </a:solidFill>
              </a:rPr>
              <a:t>Conventional</a:t>
            </a:r>
            <a:endParaRPr lang="LID4096" sz="1500" b="1" dirty="0">
              <a:solidFill>
                <a:schemeClr val="bg1">
                  <a:lumMod val="50000"/>
                </a:schemeClr>
              </a:solidFill>
            </a:endParaRPr>
          </a:p>
        </p:txBody>
      </p:sp>
      <p:cxnSp>
        <p:nvCxnSpPr>
          <p:cNvPr id="33" name="Straight Arrow Connector 32">
            <a:extLst>
              <a:ext uri="{FF2B5EF4-FFF2-40B4-BE49-F238E27FC236}">
                <a16:creationId xmlns:a16="http://schemas.microsoft.com/office/drawing/2014/main" id="{BA7652DF-5E63-499A-9E9E-F45D3243E167}"/>
              </a:ext>
            </a:extLst>
          </p:cNvPr>
          <p:cNvCxnSpPr>
            <a:cxnSpLocks/>
          </p:cNvCxnSpPr>
          <p:nvPr/>
        </p:nvCxnSpPr>
        <p:spPr>
          <a:xfrm flipV="1">
            <a:off x="5400958" y="4204010"/>
            <a:ext cx="695042" cy="44604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5E2EE1-01C7-4CEA-8CB3-3F4849A0120E}"/>
              </a:ext>
            </a:extLst>
          </p:cNvPr>
          <p:cNvSpPr/>
          <p:nvPr/>
        </p:nvSpPr>
        <p:spPr>
          <a:xfrm>
            <a:off x="1170360" y="5215363"/>
            <a:ext cx="4484017" cy="553998"/>
          </a:xfrm>
          <a:prstGeom prst="rect">
            <a:avLst/>
          </a:prstGeom>
        </p:spPr>
        <p:txBody>
          <a:bodyPr wrap="square">
            <a:spAutoFit/>
          </a:bodyPr>
          <a:lstStyle/>
          <a:p>
            <a:pPr algn="r"/>
            <a:r>
              <a:rPr lang="en-US" sz="1500" dirty="0"/>
              <a:t>i.e., mean distance of any two randomly chosen individuals based on the distance matrix</a:t>
            </a:r>
            <a:endParaRPr lang="LID4096" sz="1500" dirty="0">
              <a:solidFill>
                <a:srgbClr val="7030A0"/>
              </a:solidFill>
            </a:endParaRPr>
          </a:p>
        </p:txBody>
      </p:sp>
      <p:cxnSp>
        <p:nvCxnSpPr>
          <p:cNvPr id="13" name="Straight Connector 12">
            <a:extLst>
              <a:ext uri="{FF2B5EF4-FFF2-40B4-BE49-F238E27FC236}">
                <a16:creationId xmlns:a16="http://schemas.microsoft.com/office/drawing/2014/main" id="{73C7CC95-476B-4233-A09E-97A15930EC6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33A2BD52-380F-4C3F-BCE7-C1ABC4843339}"/>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159890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F87ED9-F5A9-4C40-ACAE-E17DCE3BAB38}"/>
              </a:ext>
            </a:extLst>
          </p:cNvPr>
          <p:cNvPicPr>
            <a:picLocks noChangeAspect="1"/>
          </p:cNvPicPr>
          <p:nvPr/>
        </p:nvPicPr>
        <p:blipFill>
          <a:blip r:embed="rId3"/>
          <a:stretch>
            <a:fillRect/>
          </a:stretch>
        </p:blipFill>
        <p:spPr>
          <a:xfrm>
            <a:off x="6064555" y="856893"/>
            <a:ext cx="5092090" cy="5499457"/>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a:xfrm>
            <a:off x="838200" y="365125"/>
            <a:ext cx="10515600" cy="1325563"/>
          </a:xfrm>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200" y="1825625"/>
            <a:ext cx="4497729" cy="4351338"/>
          </a:xfrm>
        </p:spPr>
        <p:txBody>
          <a:bodyPr>
            <a:normAutofit/>
          </a:bodyPr>
          <a:lstStyle/>
          <a:p>
            <a:pPr>
              <a:lnSpc>
                <a:spcPct val="160000"/>
              </a:lnSpc>
            </a:pPr>
            <a:r>
              <a:rPr lang="en-US" sz="2500" dirty="0"/>
              <a:t>Phylogenetic facet: evolutionary relationship across the biota i.e., tree of life </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4</a:t>
            </a:fld>
            <a:endParaRPr lang="LID4096"/>
          </a:p>
        </p:txBody>
      </p:sp>
      <p:sp>
        <p:nvSpPr>
          <p:cNvPr id="6" name="Rectangle 5">
            <a:extLst>
              <a:ext uri="{FF2B5EF4-FFF2-40B4-BE49-F238E27FC236}">
                <a16:creationId xmlns:a16="http://schemas.microsoft.com/office/drawing/2014/main" id="{866B4ECE-1EEF-4AB5-8F05-D26C0EB19FAF}"/>
              </a:ext>
            </a:extLst>
          </p:cNvPr>
          <p:cNvSpPr/>
          <p:nvPr/>
        </p:nvSpPr>
        <p:spPr>
          <a:xfrm>
            <a:off x="6598449" y="6492875"/>
            <a:ext cx="4024302" cy="246221"/>
          </a:xfrm>
          <a:prstGeom prst="rect">
            <a:avLst/>
          </a:prstGeom>
        </p:spPr>
        <p:txBody>
          <a:bodyPr wrap="square">
            <a:spAutoFit/>
          </a:bodyPr>
          <a:lstStyle/>
          <a:p>
            <a:r>
              <a:rPr lang="en-US" sz="1000" dirty="0">
                <a:solidFill>
                  <a:schemeClr val="bg1">
                    <a:lumMod val="50000"/>
                  </a:schemeClr>
                </a:solidFill>
              </a:rPr>
              <a:t>Pace 2009. https://journals.asm.org/doi/10.1128/MMBR.00033-09</a:t>
            </a:r>
          </a:p>
        </p:txBody>
      </p:sp>
    </p:spTree>
    <p:extLst>
      <p:ext uri="{BB962C8B-B14F-4D97-AF65-F5344CB8AC3E}">
        <p14:creationId xmlns:p14="http://schemas.microsoft.com/office/powerpoint/2010/main" val="748370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F19901-057B-4EA0-8683-932D01CFB2DE}"/>
              </a:ext>
            </a:extLst>
          </p:cNvPr>
          <p:cNvSpPr>
            <a:spLocks noGrp="1"/>
          </p:cNvSpPr>
          <p:nvPr>
            <p:ph type="sldNum" sz="quarter" idx="12"/>
          </p:nvPr>
        </p:nvSpPr>
        <p:spPr/>
        <p:txBody>
          <a:bodyPr/>
          <a:lstStyle/>
          <a:p>
            <a:fld id="{C73C8D7F-9C84-47C4-B132-BAD03B6622AA}" type="slidenum">
              <a:rPr lang="LID4096" smtClean="0"/>
              <a:t>40</a:t>
            </a:fld>
            <a:endParaRPr lang="LID4096"/>
          </a:p>
        </p:txBody>
      </p:sp>
      <p:pic>
        <p:nvPicPr>
          <p:cNvPr id="4" name="Picture 3">
            <a:extLst>
              <a:ext uri="{FF2B5EF4-FFF2-40B4-BE49-F238E27FC236}">
                <a16:creationId xmlns:a16="http://schemas.microsoft.com/office/drawing/2014/main" id="{5CB19DA7-DB95-45A1-AAE9-4850096E9CD4}"/>
              </a:ext>
            </a:extLst>
          </p:cNvPr>
          <p:cNvPicPr>
            <a:picLocks noChangeAspect="1"/>
          </p:cNvPicPr>
          <p:nvPr/>
        </p:nvPicPr>
        <p:blipFill>
          <a:blip r:embed="rId3"/>
          <a:stretch>
            <a:fillRect/>
          </a:stretch>
        </p:blipFill>
        <p:spPr>
          <a:xfrm>
            <a:off x="2504574" y="371048"/>
            <a:ext cx="7182852" cy="6115904"/>
          </a:xfrm>
          <a:prstGeom prst="rect">
            <a:avLst/>
          </a:prstGeom>
        </p:spPr>
      </p:pic>
      <p:sp>
        <p:nvSpPr>
          <p:cNvPr id="5" name="Rectangle 4">
            <a:extLst>
              <a:ext uri="{FF2B5EF4-FFF2-40B4-BE49-F238E27FC236}">
                <a16:creationId xmlns:a16="http://schemas.microsoft.com/office/drawing/2014/main" id="{EA3A2E47-C2F8-4659-8BF1-3E27E69E19D3}"/>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42873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2984EA-04A9-4953-A36E-0B560C0B2F76}"/>
              </a:ext>
            </a:extLst>
          </p:cNvPr>
          <p:cNvSpPr>
            <a:spLocks noGrp="1"/>
          </p:cNvSpPr>
          <p:nvPr>
            <p:ph type="sldNum" sz="quarter" idx="12"/>
          </p:nvPr>
        </p:nvSpPr>
        <p:spPr/>
        <p:txBody>
          <a:bodyPr/>
          <a:lstStyle/>
          <a:p>
            <a:fld id="{C73C8D7F-9C84-47C4-B132-BAD03B6622AA}" type="slidenum">
              <a:rPr lang="LID4096" smtClean="0"/>
              <a:t>41</a:t>
            </a:fld>
            <a:endParaRPr lang="LID4096"/>
          </a:p>
        </p:txBody>
      </p:sp>
      <p:pic>
        <p:nvPicPr>
          <p:cNvPr id="5" name="Picture 4">
            <a:extLst>
              <a:ext uri="{FF2B5EF4-FFF2-40B4-BE49-F238E27FC236}">
                <a16:creationId xmlns:a16="http://schemas.microsoft.com/office/drawing/2014/main" id="{CA6E1965-C727-4FD9-A648-2650B86052CF}"/>
              </a:ext>
            </a:extLst>
          </p:cNvPr>
          <p:cNvPicPr>
            <a:picLocks noChangeAspect="1"/>
          </p:cNvPicPr>
          <p:nvPr/>
        </p:nvPicPr>
        <p:blipFill>
          <a:blip r:embed="rId3"/>
          <a:stretch>
            <a:fillRect/>
          </a:stretch>
        </p:blipFill>
        <p:spPr>
          <a:xfrm>
            <a:off x="1809750" y="1172013"/>
            <a:ext cx="8572500" cy="4513973"/>
          </a:xfrm>
          <a:prstGeom prst="rect">
            <a:avLst/>
          </a:prstGeom>
        </p:spPr>
      </p:pic>
      <p:sp>
        <p:nvSpPr>
          <p:cNvPr id="7" name="Rectangle 6">
            <a:extLst>
              <a:ext uri="{FF2B5EF4-FFF2-40B4-BE49-F238E27FC236}">
                <a16:creationId xmlns:a16="http://schemas.microsoft.com/office/drawing/2014/main" id="{0B525EE5-A999-46AF-AAEE-66C3F6F27F2C}"/>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394121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42</a:t>
            </a:fld>
            <a:endParaRPr lang="LID4096"/>
          </a:p>
        </p:txBody>
      </p:sp>
    </p:spTree>
    <p:extLst>
      <p:ext uri="{BB962C8B-B14F-4D97-AF65-F5344CB8AC3E}">
        <p14:creationId xmlns:p14="http://schemas.microsoft.com/office/powerpoint/2010/main" val="70174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43</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0D1F2AA-5117-4450-8768-D0E14780CF3E}"/>
              </a:ext>
            </a:extLst>
          </p:cNvPr>
          <p:cNvSpPr/>
          <p:nvPr/>
        </p:nvSpPr>
        <p:spPr>
          <a:xfrm>
            <a:off x="838200" y="3484207"/>
            <a:ext cx="3151825" cy="3447098"/>
          </a:xfrm>
          <a:prstGeom prst="rect">
            <a:avLst/>
          </a:prstGeom>
        </p:spPr>
        <p:txBody>
          <a:bodyPr wrap="none">
            <a:spAutoFit/>
          </a:bodyPr>
          <a:lstStyle/>
          <a:p>
            <a:r>
              <a:rPr lang="en-GB" sz="2500" dirty="0">
                <a:solidFill>
                  <a:srgbClr val="000000"/>
                </a:solidFill>
                <a:latin typeface="Calibri" panose="020F0502020204030204" pitchFamily="34" charset="0"/>
              </a:rPr>
              <a:t>Open </a:t>
            </a:r>
            <a:r>
              <a:rPr lang="en-GB" sz="2500" dirty="0" err="1">
                <a:solidFill>
                  <a:srgbClr val="000000"/>
                </a:solidFill>
                <a:latin typeface="Calibri" panose="020F0502020204030204" pitchFamily="34" charset="0"/>
              </a:rPr>
              <a:t>Nahele</a:t>
            </a:r>
            <a:r>
              <a:rPr lang="en-GB" sz="2500" dirty="0">
                <a:solidFill>
                  <a:srgbClr val="000000"/>
                </a:solidFill>
                <a:latin typeface="Calibri" panose="020F0502020204030204" pitchFamily="34" charset="0"/>
              </a:rPr>
              <a:t> database</a:t>
            </a: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US" sz="2500" dirty="0"/>
          </a:p>
        </p:txBody>
      </p:sp>
      <p:sp>
        <p:nvSpPr>
          <p:cNvPr id="4" name="Rectangle 3">
            <a:extLst>
              <a:ext uri="{FF2B5EF4-FFF2-40B4-BE49-F238E27FC236}">
                <a16:creationId xmlns:a16="http://schemas.microsoft.com/office/drawing/2014/main" id="{4B3616E1-5C8E-458D-A459-25DD32EA496A}"/>
              </a:ext>
            </a:extLst>
          </p:cNvPr>
          <p:cNvSpPr/>
          <p:nvPr/>
        </p:nvSpPr>
        <p:spPr>
          <a:xfrm>
            <a:off x="533401" y="6033184"/>
            <a:ext cx="6096000" cy="646331"/>
          </a:xfrm>
          <a:prstGeom prst="rect">
            <a:avLst/>
          </a:prstGeom>
        </p:spPr>
        <p:txBody>
          <a:bodyPr>
            <a:spAutoFit/>
          </a:bodyPr>
          <a:lstStyle/>
          <a:p>
            <a:r>
              <a:rPr lang="en-US" dirty="0"/>
              <a:t>https://drive.google.com/drive/folders/1p4rjmcypsl7AdHmkQq8KoyXAzt8ur4xD?usp=sharing</a:t>
            </a:r>
          </a:p>
        </p:txBody>
      </p:sp>
    </p:spTree>
    <p:extLst>
      <p:ext uri="{BB962C8B-B14F-4D97-AF65-F5344CB8AC3E}">
        <p14:creationId xmlns:p14="http://schemas.microsoft.com/office/powerpoint/2010/main" val="2662335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44</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E26E17-3709-40F3-A93F-D8055B14F28A}"/>
              </a:ext>
            </a:extLst>
          </p:cNvPr>
          <p:cNvPicPr>
            <a:picLocks noChangeAspect="1"/>
          </p:cNvPicPr>
          <p:nvPr/>
        </p:nvPicPr>
        <p:blipFill>
          <a:blip r:embed="rId4"/>
          <a:stretch>
            <a:fillRect/>
          </a:stretch>
        </p:blipFill>
        <p:spPr>
          <a:xfrm>
            <a:off x="652892" y="2042331"/>
            <a:ext cx="3568704" cy="2338926"/>
          </a:xfrm>
          <a:prstGeom prst="rect">
            <a:avLst/>
          </a:prstGeom>
        </p:spPr>
      </p:pic>
      <p:sp>
        <p:nvSpPr>
          <p:cNvPr id="7" name="Rectangle 6">
            <a:extLst>
              <a:ext uri="{FF2B5EF4-FFF2-40B4-BE49-F238E27FC236}">
                <a16:creationId xmlns:a16="http://schemas.microsoft.com/office/drawing/2014/main" id="{EE35FA85-E915-4499-950C-99D1DBA011D5}"/>
              </a:ext>
            </a:extLst>
          </p:cNvPr>
          <p:cNvSpPr/>
          <p:nvPr/>
        </p:nvSpPr>
        <p:spPr>
          <a:xfrm>
            <a:off x="652892" y="3544352"/>
            <a:ext cx="3568704" cy="923330"/>
          </a:xfrm>
          <a:prstGeom prst="rect">
            <a:avLst/>
          </a:prstGeom>
        </p:spPr>
        <p:txBody>
          <a:bodyPr wrap="square">
            <a:spAutoFit/>
          </a:bodyPr>
          <a:lstStyle/>
          <a:p>
            <a:r>
              <a:rPr lang="en-US" b="1" dirty="0">
                <a:solidFill>
                  <a:schemeClr val="bg1"/>
                </a:solidFill>
              </a:rPr>
              <a:t>Mount of Tears </a:t>
            </a:r>
            <a:r>
              <a:rPr lang="en-US" b="1" dirty="0" err="1">
                <a:solidFill>
                  <a:schemeClr val="bg1"/>
                </a:solidFill>
              </a:rPr>
              <a:t>Kaua’i</a:t>
            </a:r>
            <a:endParaRPr lang="en-US" b="1" dirty="0">
              <a:solidFill>
                <a:schemeClr val="bg1"/>
              </a:solidFill>
            </a:endParaRPr>
          </a:p>
          <a:p>
            <a:r>
              <a:rPr lang="en-US" b="1" dirty="0">
                <a:solidFill>
                  <a:schemeClr val="bg1"/>
                </a:solidFill>
              </a:rPr>
              <a:t>&gt; 11000 mm of rainfall annually</a:t>
            </a:r>
          </a:p>
          <a:p>
            <a:endParaRPr lang="en-US" b="1" dirty="0"/>
          </a:p>
        </p:txBody>
      </p:sp>
      <p:pic>
        <p:nvPicPr>
          <p:cNvPr id="8" name="Picture 7">
            <a:extLst>
              <a:ext uri="{FF2B5EF4-FFF2-40B4-BE49-F238E27FC236}">
                <a16:creationId xmlns:a16="http://schemas.microsoft.com/office/drawing/2014/main" id="{CC985C37-DB30-483A-A50A-A841127B04A3}"/>
              </a:ext>
            </a:extLst>
          </p:cNvPr>
          <p:cNvPicPr>
            <a:picLocks noChangeAspect="1"/>
          </p:cNvPicPr>
          <p:nvPr/>
        </p:nvPicPr>
        <p:blipFill rotWithShape="1">
          <a:blip r:embed="rId5"/>
          <a:srcRect l="5394" r="9616"/>
          <a:stretch/>
        </p:blipFill>
        <p:spPr>
          <a:xfrm>
            <a:off x="636938" y="4263343"/>
            <a:ext cx="3584658" cy="2170393"/>
          </a:xfrm>
          <a:prstGeom prst="rect">
            <a:avLst/>
          </a:prstGeom>
        </p:spPr>
      </p:pic>
      <p:sp>
        <p:nvSpPr>
          <p:cNvPr id="9" name="Rectangle 8">
            <a:extLst>
              <a:ext uri="{FF2B5EF4-FFF2-40B4-BE49-F238E27FC236}">
                <a16:creationId xmlns:a16="http://schemas.microsoft.com/office/drawing/2014/main" id="{BB79C483-79EE-4240-8716-789134EA9C1E}"/>
              </a:ext>
            </a:extLst>
          </p:cNvPr>
          <p:cNvSpPr/>
          <p:nvPr/>
        </p:nvSpPr>
        <p:spPr>
          <a:xfrm>
            <a:off x="636938" y="5846544"/>
            <a:ext cx="2633892" cy="646331"/>
          </a:xfrm>
          <a:prstGeom prst="rect">
            <a:avLst/>
          </a:prstGeom>
        </p:spPr>
        <p:txBody>
          <a:bodyPr wrap="square">
            <a:spAutoFit/>
          </a:bodyPr>
          <a:lstStyle/>
          <a:p>
            <a:r>
              <a:rPr lang="en-GB" b="1" dirty="0" err="1">
                <a:solidFill>
                  <a:schemeClr val="bg1"/>
                </a:solidFill>
              </a:rPr>
              <a:t>Auwahi</a:t>
            </a:r>
            <a:r>
              <a:rPr lang="en-GB" dirty="0">
                <a:solidFill>
                  <a:schemeClr val="bg1"/>
                </a:solidFill>
              </a:rPr>
              <a:t> </a:t>
            </a:r>
            <a:r>
              <a:rPr lang="en-GB" b="1" dirty="0">
                <a:solidFill>
                  <a:schemeClr val="bg1"/>
                </a:solidFill>
              </a:rPr>
              <a:t>Dryland</a:t>
            </a:r>
          </a:p>
          <a:p>
            <a:r>
              <a:rPr lang="en-GB" b="1" dirty="0">
                <a:solidFill>
                  <a:schemeClr val="bg1"/>
                </a:solidFill>
              </a:rPr>
              <a:t>Maui</a:t>
            </a:r>
            <a:endParaRPr lang="en-GB" b="1" i="0" dirty="0">
              <a:solidFill>
                <a:schemeClr val="bg1"/>
              </a:solidFill>
              <a:effectLst/>
            </a:endParaRPr>
          </a:p>
        </p:txBody>
      </p:sp>
      <p:cxnSp>
        <p:nvCxnSpPr>
          <p:cNvPr id="10" name="Straight Arrow Connector 9">
            <a:extLst>
              <a:ext uri="{FF2B5EF4-FFF2-40B4-BE49-F238E27FC236}">
                <a16:creationId xmlns:a16="http://schemas.microsoft.com/office/drawing/2014/main" id="{ADE0BC8A-00F2-44BB-AC95-3A06F1C981E0}"/>
              </a:ext>
            </a:extLst>
          </p:cNvPr>
          <p:cNvCxnSpPr>
            <a:cxnSpLocks/>
          </p:cNvCxnSpPr>
          <p:nvPr/>
        </p:nvCxnSpPr>
        <p:spPr>
          <a:xfrm flipH="1">
            <a:off x="4237550" y="2616200"/>
            <a:ext cx="702750" cy="4000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56184B4-6112-4F85-B304-542E3B287373}"/>
              </a:ext>
            </a:extLst>
          </p:cNvPr>
          <p:cNvCxnSpPr>
            <a:cxnSpLocks/>
          </p:cNvCxnSpPr>
          <p:nvPr/>
        </p:nvCxnSpPr>
        <p:spPr>
          <a:xfrm flipH="1">
            <a:off x="4419600" y="3759420"/>
            <a:ext cx="4368800" cy="19428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2230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7C264E-4B46-4BAF-8469-3D4BBDAEAC6E}"/>
              </a:ext>
            </a:extLst>
          </p:cNvPr>
          <p:cNvSpPr>
            <a:spLocks noGrp="1"/>
          </p:cNvSpPr>
          <p:nvPr>
            <p:ph idx="1"/>
          </p:nvPr>
        </p:nvSpPr>
        <p:spPr/>
        <p:txBody>
          <a:bodyPr/>
          <a:lstStyle/>
          <a:p>
            <a:r>
              <a:rPr lang="en-US" dirty="0"/>
              <a:t>Download data from</a:t>
            </a:r>
          </a:p>
          <a:p>
            <a:pPr marL="0" indent="0">
              <a:buNone/>
            </a:pPr>
            <a:r>
              <a:rPr lang="en-US" sz="2000" dirty="0">
                <a:hlinkClick r:id="rId3"/>
              </a:rPr>
              <a:t>https://drive.google.com/drive/folders/1p4rjmcypsl7AdHmkQq8KoyXAzt8ur4xD?usp=sharing</a:t>
            </a:r>
            <a:endParaRPr lang="en-US" sz="2000" dirty="0"/>
          </a:p>
          <a:p>
            <a:pPr marL="0" indent="0">
              <a:buNone/>
            </a:pPr>
            <a:endParaRPr lang="en-US" dirty="0"/>
          </a:p>
          <a:p>
            <a:r>
              <a:rPr lang="en-US" dirty="0">
                <a:hlinkClick r:id="rId4"/>
              </a:rPr>
              <a:t>Download</a:t>
            </a:r>
            <a:r>
              <a:rPr lang="en-US" dirty="0"/>
              <a:t> code from </a:t>
            </a:r>
            <a:r>
              <a:rPr lang="en-US" dirty="0" err="1"/>
              <a:t>Github</a:t>
            </a:r>
            <a:endParaRPr lang="en-US" dirty="0"/>
          </a:p>
          <a:p>
            <a:pPr marL="0" indent="0">
              <a:buNone/>
            </a:pPr>
            <a:r>
              <a:rPr lang="en-US" sz="2000" dirty="0">
                <a:hlinkClick r:id="rId4"/>
              </a:rPr>
              <a:t>https://github.com/chase-lab/biodiv-patterns-course-2023/tree/main/week%203/2%20-%20Tuesday</a:t>
            </a:r>
            <a:endParaRPr lang="en-US" sz="2000" dirty="0"/>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41EF8605-2CDE-419B-8D22-B05B763087A8}"/>
              </a:ext>
            </a:extLst>
          </p:cNvPr>
          <p:cNvSpPr>
            <a:spLocks noGrp="1"/>
          </p:cNvSpPr>
          <p:nvPr>
            <p:ph type="sldNum" sz="quarter" idx="12"/>
          </p:nvPr>
        </p:nvSpPr>
        <p:spPr/>
        <p:txBody>
          <a:bodyPr/>
          <a:lstStyle/>
          <a:p>
            <a:fld id="{C73C8D7F-9C84-47C4-B132-BAD03B6622AA}" type="slidenum">
              <a:rPr lang="LID4096" smtClean="0"/>
              <a:t>45</a:t>
            </a:fld>
            <a:endParaRPr lang="LID4096"/>
          </a:p>
        </p:txBody>
      </p:sp>
    </p:spTree>
    <p:extLst>
      <p:ext uri="{BB962C8B-B14F-4D97-AF65-F5344CB8AC3E}">
        <p14:creationId xmlns:p14="http://schemas.microsoft.com/office/powerpoint/2010/main" val="3891351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46</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11100863" cy="4381271"/>
          </a:xfrm>
          <a:prstGeom prst="rect">
            <a:avLst/>
          </a:prstGeom>
          <a:solidFill>
            <a:schemeClr val="bg1">
              <a:alpha val="8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II</a:t>
            </a:r>
          </a:p>
          <a:p>
            <a:pPr>
              <a:lnSpc>
                <a:spcPct val="150000"/>
              </a:lnSpc>
            </a:pPr>
            <a:endParaRPr lang="en-US" sz="4000" b="1" dirty="0"/>
          </a:p>
          <a:p>
            <a:r>
              <a:rPr lang="en-US" sz="4000" dirty="0"/>
              <a:t>Trait-value-based approach </a:t>
            </a:r>
            <a:r>
              <a:rPr lang="en-US" sz="4000" i="1" dirty="0"/>
              <a:t>sensu </a:t>
            </a:r>
            <a:r>
              <a:rPr lang="en-US" sz="4000" dirty="0"/>
              <a:t>Blonder et al</a:t>
            </a:r>
          </a:p>
          <a:p>
            <a:pPr>
              <a:lnSpc>
                <a:spcPct val="150000"/>
              </a:lnSpc>
            </a:pPr>
            <a:endParaRPr lang="en-US" sz="4000" b="1" dirty="0"/>
          </a:p>
        </p:txBody>
      </p:sp>
    </p:spTree>
    <p:extLst>
      <p:ext uri="{BB962C8B-B14F-4D97-AF65-F5344CB8AC3E}">
        <p14:creationId xmlns:p14="http://schemas.microsoft.com/office/powerpoint/2010/main" val="396863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60FE-B6CF-47CB-8104-97DC7BA02E04}"/>
              </a:ext>
            </a:extLst>
          </p:cNvPr>
          <p:cNvSpPr>
            <a:spLocks noGrp="1"/>
          </p:cNvSpPr>
          <p:nvPr>
            <p:ph type="title"/>
          </p:nvPr>
        </p:nvSpPr>
        <p:spPr/>
        <p:txBody>
          <a:bodyPr/>
          <a:lstStyle/>
          <a:p>
            <a:r>
              <a:rPr lang="en-US" dirty="0"/>
              <a:t>Trait-value-based approach</a:t>
            </a:r>
          </a:p>
        </p:txBody>
      </p:sp>
      <p:sp>
        <p:nvSpPr>
          <p:cNvPr id="3" name="Content Placeholder 2">
            <a:extLst>
              <a:ext uri="{FF2B5EF4-FFF2-40B4-BE49-F238E27FC236}">
                <a16:creationId xmlns:a16="http://schemas.microsoft.com/office/drawing/2014/main" id="{CE380581-F434-433F-9072-99D4F672950E}"/>
              </a:ext>
            </a:extLst>
          </p:cNvPr>
          <p:cNvSpPr>
            <a:spLocks noGrp="1"/>
          </p:cNvSpPr>
          <p:nvPr>
            <p:ph idx="1"/>
          </p:nvPr>
        </p:nvSpPr>
        <p:spPr/>
        <p:txBody>
          <a:bodyPr>
            <a:normAutofit/>
          </a:bodyPr>
          <a:lstStyle/>
          <a:p>
            <a:pPr>
              <a:lnSpc>
                <a:spcPct val="150000"/>
              </a:lnSpc>
            </a:pPr>
            <a:r>
              <a:rPr lang="en-US" sz="2500" dirty="0"/>
              <a:t>Measures are calculated:</a:t>
            </a:r>
          </a:p>
          <a:p>
            <a:pPr lvl="1">
              <a:lnSpc>
                <a:spcPct val="150000"/>
              </a:lnSpc>
            </a:pPr>
            <a:r>
              <a:rPr lang="en-US" sz="2500" dirty="0"/>
              <a:t>Species trait values directly (e.g., aggregated-trait value; </a:t>
            </a:r>
            <a:r>
              <a:rPr lang="en-US" sz="2500" dirty="0">
                <a:latin typeface="Agency FB" panose="020B0503020202020204" pitchFamily="34" charset="0"/>
              </a:rPr>
              <a:t>Garnier et al 2004</a:t>
            </a:r>
            <a:r>
              <a:rPr lang="en-US" sz="2500" dirty="0"/>
              <a:t>)</a:t>
            </a:r>
          </a:p>
          <a:p>
            <a:pPr lvl="1">
              <a:lnSpc>
                <a:spcPct val="150000"/>
              </a:lnSpc>
            </a:pPr>
            <a:r>
              <a:rPr lang="en-US" sz="2500" dirty="0"/>
              <a:t>Accounting for their position in a multidimensional functional space built according to their trait values (e.g., volume occupied by species</a:t>
            </a:r>
            <a:r>
              <a:rPr lang="en-US" sz="2500" dirty="0">
                <a:latin typeface="Agency FB" panose="020B0503020202020204" pitchFamily="34" charset="0"/>
              </a:rPr>
              <a:t>; Cornwell et al. 2006</a:t>
            </a:r>
            <a:r>
              <a:rPr lang="en-US" sz="2500" dirty="0"/>
              <a:t>). </a:t>
            </a:r>
          </a:p>
        </p:txBody>
      </p:sp>
      <p:sp>
        <p:nvSpPr>
          <p:cNvPr id="4" name="Slide Number Placeholder 3">
            <a:extLst>
              <a:ext uri="{FF2B5EF4-FFF2-40B4-BE49-F238E27FC236}">
                <a16:creationId xmlns:a16="http://schemas.microsoft.com/office/drawing/2014/main" id="{44A47D3A-4EE6-4ECB-9436-ECEC35C7550C}"/>
              </a:ext>
            </a:extLst>
          </p:cNvPr>
          <p:cNvSpPr>
            <a:spLocks noGrp="1"/>
          </p:cNvSpPr>
          <p:nvPr>
            <p:ph type="sldNum" sz="quarter" idx="12"/>
          </p:nvPr>
        </p:nvSpPr>
        <p:spPr/>
        <p:txBody>
          <a:bodyPr/>
          <a:lstStyle/>
          <a:p>
            <a:fld id="{C73C8D7F-9C84-47C4-B132-BAD03B6622AA}" type="slidenum">
              <a:rPr lang="LID4096" smtClean="0"/>
              <a:t>47</a:t>
            </a:fld>
            <a:endParaRPr lang="LID4096"/>
          </a:p>
        </p:txBody>
      </p:sp>
      <p:cxnSp>
        <p:nvCxnSpPr>
          <p:cNvPr id="5" name="Straight Connector 4">
            <a:extLst>
              <a:ext uri="{FF2B5EF4-FFF2-40B4-BE49-F238E27FC236}">
                <a16:creationId xmlns:a16="http://schemas.microsoft.com/office/drawing/2014/main" id="{D5DD5512-EA2E-455C-AE92-DC874F7A3C3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50053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EFE2-E910-4F6C-9B6C-D5AB93B3B2B5}"/>
              </a:ext>
            </a:extLst>
          </p:cNvPr>
          <p:cNvSpPr>
            <a:spLocks noGrp="1"/>
          </p:cNvSpPr>
          <p:nvPr>
            <p:ph type="title"/>
          </p:nvPr>
        </p:nvSpPr>
        <p:spPr/>
        <p:txBody>
          <a:bodyPr/>
          <a:lstStyle/>
          <a:p>
            <a:r>
              <a:rPr lang="en-US" dirty="0"/>
              <a:t>Species trait values - univariate analysis</a:t>
            </a:r>
            <a:endParaRPr lang="LID4096" dirty="0"/>
          </a:p>
        </p:txBody>
      </p:sp>
      <p:pic>
        <p:nvPicPr>
          <p:cNvPr id="6146" name="Picture 2" descr="https://ars.els-cdn.com/content/image/1-s2.0-S0169534714001311-gr1.jpg">
            <a:extLst>
              <a:ext uri="{FF2B5EF4-FFF2-40B4-BE49-F238E27FC236}">
                <a16:creationId xmlns:a16="http://schemas.microsoft.com/office/drawing/2014/main" id="{928DB7B4-5D0A-463A-8256-CB335D715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19" t="1067" r="50339" b="2336"/>
          <a:stretch/>
        </p:blipFill>
        <p:spPr bwMode="auto">
          <a:xfrm>
            <a:off x="1079028" y="1955800"/>
            <a:ext cx="3943587" cy="35132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39550-C6D7-4DC4-92E7-014AE592B6A7}"/>
              </a:ext>
            </a:extLst>
          </p:cNvPr>
          <p:cNvPicPr>
            <a:picLocks noChangeAspect="1"/>
          </p:cNvPicPr>
          <p:nvPr/>
        </p:nvPicPr>
        <p:blipFill rotWithShape="1">
          <a:blip r:embed="rId4"/>
          <a:srcRect r="65335" b="15616"/>
          <a:stretch/>
        </p:blipFill>
        <p:spPr>
          <a:xfrm>
            <a:off x="6334419" y="1937246"/>
            <a:ext cx="4778553" cy="3531784"/>
          </a:xfrm>
          <a:prstGeom prst="rect">
            <a:avLst/>
          </a:prstGeom>
        </p:spPr>
      </p:pic>
      <p:sp>
        <p:nvSpPr>
          <p:cNvPr id="5" name="Rectangle 4">
            <a:extLst>
              <a:ext uri="{FF2B5EF4-FFF2-40B4-BE49-F238E27FC236}">
                <a16:creationId xmlns:a16="http://schemas.microsoft.com/office/drawing/2014/main" id="{C52008FE-2A93-43AF-91CB-39731055ECC1}"/>
              </a:ext>
            </a:extLst>
          </p:cNvPr>
          <p:cNvSpPr/>
          <p:nvPr/>
        </p:nvSpPr>
        <p:spPr>
          <a:xfrm>
            <a:off x="7124700" y="5595128"/>
            <a:ext cx="4344561"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pic>
        <p:nvPicPr>
          <p:cNvPr id="8" name="Picture 6" descr="Archivo:Pino-canario.png">
            <a:extLst>
              <a:ext uri="{FF2B5EF4-FFF2-40B4-BE49-F238E27FC236}">
                <a16:creationId xmlns:a16="http://schemas.microsoft.com/office/drawing/2014/main" id="{020DBA09-54DD-4082-A043-FB2395083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264" y="2433039"/>
            <a:ext cx="1550428" cy="2194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3.gobiernodecanarias.org/medusa/wiki/images/b/b5/Violeta-del-Teide.png">
            <a:extLst>
              <a:ext uri="{FF2B5EF4-FFF2-40B4-BE49-F238E27FC236}">
                <a16:creationId xmlns:a16="http://schemas.microsoft.com/office/drawing/2014/main" id="{186169CC-E8FE-42B3-8CA5-4CA589EF7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427" y="3874416"/>
            <a:ext cx="602366" cy="852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4C0904-F410-4DAB-A454-E0BBF4340B28}"/>
              </a:ext>
            </a:extLst>
          </p:cNvPr>
          <p:cNvSpPr/>
          <p:nvPr/>
        </p:nvSpPr>
        <p:spPr>
          <a:xfrm>
            <a:off x="1449251" y="5595128"/>
            <a:ext cx="4527441" cy="400110"/>
          </a:xfrm>
          <a:prstGeom prst="rect">
            <a:avLst/>
          </a:prstGeom>
        </p:spPr>
        <p:txBody>
          <a:bodyPr wrap="square">
            <a:spAutoFit/>
          </a:bodyPr>
          <a:lstStyle/>
          <a:p>
            <a:r>
              <a:rPr lang="en-US" sz="2000" dirty="0" err="1">
                <a:solidFill>
                  <a:srgbClr val="222222"/>
                </a:solidFill>
                <a:latin typeface="Agency FB" panose="020B0503020202020204" pitchFamily="34" charset="0"/>
              </a:rPr>
              <a:t>Scheffer</a:t>
            </a:r>
            <a:r>
              <a:rPr lang="en-US" sz="2000" dirty="0">
                <a:solidFill>
                  <a:srgbClr val="222222"/>
                </a:solidFill>
                <a:latin typeface="Agency FB" panose="020B0503020202020204" pitchFamily="34" charset="0"/>
              </a:rPr>
              <a:t> et al 2014.Trends in Ecology &amp; Evolution.</a:t>
            </a:r>
            <a:endParaRPr lang="LID4096" sz="2000" dirty="0">
              <a:latin typeface="Agency FB" panose="020B0503020202020204" pitchFamily="34" charset="0"/>
            </a:endParaRPr>
          </a:p>
        </p:txBody>
      </p:sp>
      <p:cxnSp>
        <p:nvCxnSpPr>
          <p:cNvPr id="10" name="Straight Arrow Connector 9">
            <a:extLst>
              <a:ext uri="{FF2B5EF4-FFF2-40B4-BE49-F238E27FC236}">
                <a16:creationId xmlns:a16="http://schemas.microsoft.com/office/drawing/2014/main" id="{1FB7A006-7261-48B9-84DF-D42D04DBC53E}"/>
              </a:ext>
            </a:extLst>
          </p:cNvPr>
          <p:cNvCxnSpPr>
            <a:stCxn id="8" idx="1"/>
          </p:cNvCxnSpPr>
          <p:nvPr/>
        </p:nvCxnSpPr>
        <p:spPr>
          <a:xfrm flipH="1">
            <a:off x="4193303" y="3530040"/>
            <a:ext cx="232961" cy="220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5EBFD1C-7D3A-4497-A78B-7D22F5438991}"/>
              </a:ext>
            </a:extLst>
          </p:cNvPr>
          <p:cNvSpPr/>
          <p:nvPr/>
        </p:nvSpPr>
        <p:spPr>
          <a:xfrm>
            <a:off x="10579100" y="3687245"/>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808DE6E8-88F0-4314-882A-9D6434A92F69}"/>
              </a:ext>
            </a:extLst>
          </p:cNvPr>
          <p:cNvSpPr/>
          <p:nvPr/>
        </p:nvSpPr>
        <p:spPr>
          <a:xfrm>
            <a:off x="6279226" y="1777543"/>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Slide Number Placeholder 3">
            <a:extLst>
              <a:ext uri="{FF2B5EF4-FFF2-40B4-BE49-F238E27FC236}">
                <a16:creationId xmlns:a16="http://schemas.microsoft.com/office/drawing/2014/main" id="{3ACA354E-FE46-477F-99C8-B52B9BBE8E99}"/>
              </a:ext>
            </a:extLst>
          </p:cNvPr>
          <p:cNvSpPr>
            <a:spLocks noGrp="1"/>
          </p:cNvSpPr>
          <p:nvPr>
            <p:ph type="sldNum" sz="quarter" idx="12"/>
          </p:nvPr>
        </p:nvSpPr>
        <p:spPr/>
        <p:txBody>
          <a:bodyPr/>
          <a:lstStyle/>
          <a:p>
            <a:fld id="{C73C8D7F-9C84-47C4-B132-BAD03B6622AA}" type="slidenum">
              <a:rPr lang="LID4096" smtClean="0"/>
              <a:t>48</a:t>
            </a:fld>
            <a:endParaRPr lang="LID4096"/>
          </a:p>
        </p:txBody>
      </p:sp>
      <p:cxnSp>
        <p:nvCxnSpPr>
          <p:cNvPr id="14" name="Straight Connector 13">
            <a:extLst>
              <a:ext uri="{FF2B5EF4-FFF2-40B4-BE49-F238E27FC236}">
                <a16:creationId xmlns:a16="http://schemas.microsoft.com/office/drawing/2014/main" id="{D77E8A4F-2CCC-498A-A680-F225C0286CA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3214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49</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Textfeld 7">
            <a:extLst>
              <a:ext uri="{FF2B5EF4-FFF2-40B4-BE49-F238E27FC236}">
                <a16:creationId xmlns:a16="http://schemas.microsoft.com/office/drawing/2014/main" id="{BCCFFE42-7460-46E6-8535-BFC120810D4F}"/>
              </a:ext>
            </a:extLst>
          </p:cNvPr>
          <p:cNvSpPr txBox="1"/>
          <p:nvPr/>
        </p:nvSpPr>
        <p:spPr>
          <a:xfrm>
            <a:off x="3264682" y="5956240"/>
            <a:ext cx="225261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prstClr val="black"/>
                </a:solidFill>
                <a:effectLst/>
                <a:uLnTx/>
                <a:uFillTx/>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7108851" y="5909530"/>
            <a:ext cx="3853249"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5861993" y="2555904"/>
            <a:ext cx="4892251" cy="3510663"/>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99"/>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6636262" y="1884769"/>
            <a:ext cx="3534557" cy="477054"/>
          </a:xfrm>
          <a:prstGeom prst="rect">
            <a:avLst/>
          </a:prstGeom>
          <a:solidFill>
            <a:schemeClr val="bg1"/>
          </a:solidFill>
        </p:spPr>
        <p:txBody>
          <a:bodyPr wrap="none">
            <a:spAutoFit/>
          </a:bodyPr>
          <a:lstStyle/>
          <a:p>
            <a:r>
              <a:rPr lang="en-US" sz="2500" b="1" dirty="0"/>
              <a:t>The avian 3D - trait space</a:t>
            </a:r>
            <a:endParaRPr lang="LID4096" sz="2500" b="1" dirty="0"/>
          </a:p>
        </p:txBody>
      </p:sp>
      <p:sp>
        <p:nvSpPr>
          <p:cNvPr id="15" name="Rectangle 14">
            <a:extLst>
              <a:ext uri="{FF2B5EF4-FFF2-40B4-BE49-F238E27FC236}">
                <a16:creationId xmlns:a16="http://schemas.microsoft.com/office/drawing/2014/main" id="{3286F93B-E05C-4114-B9DB-0767D2189485}"/>
              </a:ext>
            </a:extLst>
          </p:cNvPr>
          <p:cNvSpPr/>
          <p:nvPr/>
        </p:nvSpPr>
        <p:spPr>
          <a:xfrm>
            <a:off x="1573680" y="1884769"/>
            <a:ext cx="3569823" cy="477054"/>
          </a:xfrm>
          <a:prstGeom prst="rect">
            <a:avLst/>
          </a:prstGeom>
          <a:solidFill>
            <a:schemeClr val="bg1"/>
          </a:solidFill>
        </p:spPr>
        <p:txBody>
          <a:bodyPr wrap="none">
            <a:spAutoFit/>
          </a:bodyPr>
          <a:lstStyle/>
          <a:p>
            <a:r>
              <a:rPr lang="en-US" sz="2500" b="1" dirty="0"/>
              <a:t>The plant 2D – trait space</a:t>
            </a:r>
            <a:endParaRPr lang="LID4096" sz="2500" b="1" dirty="0"/>
          </a:p>
        </p:txBody>
      </p:sp>
      <p:sp>
        <p:nvSpPr>
          <p:cNvPr id="10" name="Title 9">
            <a:extLst>
              <a:ext uri="{FF2B5EF4-FFF2-40B4-BE49-F238E27FC236}">
                <a16:creationId xmlns:a16="http://schemas.microsoft.com/office/drawing/2014/main" id="{3C91D0F7-B4F3-4C45-9C8A-6221C1E450C1}"/>
              </a:ext>
            </a:extLst>
          </p:cNvPr>
          <p:cNvSpPr>
            <a:spLocks noGrp="1"/>
          </p:cNvSpPr>
          <p:nvPr>
            <p:ph type="title"/>
          </p:nvPr>
        </p:nvSpPr>
        <p:spPr/>
        <p:txBody>
          <a:bodyPr/>
          <a:lstStyle/>
          <a:p>
            <a:r>
              <a:rPr lang="en-US" dirty="0"/>
              <a:t>Species trait values - multivariate analysis</a:t>
            </a:r>
          </a:p>
        </p:txBody>
      </p:sp>
    </p:spTree>
    <p:extLst>
      <p:ext uri="{BB962C8B-B14F-4D97-AF65-F5344CB8AC3E}">
        <p14:creationId xmlns:p14="http://schemas.microsoft.com/office/powerpoint/2010/main" val="163592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D3F14C-5C0C-466C-902B-6F8B38D587D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9071213" y="4347083"/>
            <a:ext cx="2444948" cy="2200875"/>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5638123" cy="2804245"/>
          </a:xfrm>
        </p:spPr>
        <p:txBody>
          <a:bodyPr>
            <a:noAutofit/>
          </a:bodyPr>
          <a:lstStyle/>
          <a:p>
            <a:pPr>
              <a:lnSpc>
                <a:spcPct val="160000"/>
              </a:lnSpc>
            </a:pPr>
            <a:r>
              <a:rPr lang="en-US" sz="2500" dirty="0"/>
              <a:t>The functional facet deals with organisms, species, and communities’ functional characteristics in relation to their ecology and evolution</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5</a:t>
            </a:fld>
            <a:endParaRPr lang="LID4096"/>
          </a:p>
        </p:txBody>
      </p:sp>
      <p:pic>
        <p:nvPicPr>
          <p:cNvPr id="5" name="Picture 4">
            <a:extLst>
              <a:ext uri="{FF2B5EF4-FFF2-40B4-BE49-F238E27FC236}">
                <a16:creationId xmlns:a16="http://schemas.microsoft.com/office/drawing/2014/main" id="{D6B58648-1CB7-471C-8427-8A3BE5A0D41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558" b="97187" l="9710" r="92182">
                        <a14:foregroundMark x1="12736" y1="51662" x2="4792" y2="57545"/>
                        <a14:foregroundMark x1="4792" y1="57545" x2="3026" y2="44757"/>
                        <a14:foregroundMark x1="3026" y1="44757" x2="3153" y2="15857"/>
                        <a14:foregroundMark x1="3153" y1="15857" x2="7566" y2="5371"/>
                        <a14:foregroundMark x1="7566" y1="5371" x2="14880" y2="1023"/>
                        <a14:foregroundMark x1="14880" y1="1023" x2="23077" y2="2558"/>
                        <a14:foregroundMark x1="23077" y1="2558" x2="25725" y2="15345"/>
                        <a14:foregroundMark x1="25725" y1="15345" x2="22446" y2="24808"/>
                        <a14:foregroundMark x1="45902" y1="67775" x2="40479" y2="76215"/>
                        <a14:foregroundMark x1="40324" y1="78005" x2="39218" y2="90793"/>
                        <a14:foregroundMark x1="40479" y1="76215" x2="40324" y2="78005"/>
                        <a14:foregroundMark x1="39218" y1="90793" x2="46154" y2="96675"/>
                        <a14:foregroundMark x1="46154" y1="96675" x2="52459" y2="95652"/>
                        <a14:foregroundMark x1="52459" y1="95652" x2="66078" y2="98721"/>
                        <a14:foregroundMark x1="66078" y1="98721" x2="79193" y2="91304"/>
                        <a14:foregroundMark x1="79193" y1="91304" x2="90290" y2="69309"/>
                        <a14:foregroundMark x1="90290" y1="69309" x2="92434" y2="56777"/>
                        <a14:foregroundMark x1="92434" y1="56777" x2="92434" y2="43478"/>
                        <a14:foregroundMark x1="92434" y1="43478" x2="95965" y2="16624"/>
                        <a14:foregroundMark x1="95965" y1="16624" x2="92182" y2="5115"/>
                        <a14:foregroundMark x1="92182" y1="5115" x2="78689" y2="6650"/>
                        <a14:foregroundMark x1="45019" y1="82353" x2="48298" y2="93606"/>
                        <a14:foregroundMark x1="48298" y1="93606" x2="54603" y2="90026"/>
                        <a14:foregroundMark x1="54603" y1="90026" x2="51576" y2="76982"/>
                        <a14:foregroundMark x1="51576" y1="76982" x2="45902" y2="72890"/>
                        <a14:foregroundMark x1="56242" y1="72123" x2="56242" y2="86189"/>
                        <a14:foregroundMark x1="56242" y1="86189" x2="59647" y2="97954"/>
                        <a14:foregroundMark x1="59647" y1="97954" x2="66583" y2="97187"/>
                        <a14:foregroundMark x1="66583" y1="97187" x2="67087" y2="88491"/>
                        <a14:backgroundMark x1="90038" y1="95908" x2="83733" y2="94629"/>
                        <a14:backgroundMark x1="83733" y1="94629" x2="83859" y2="99744"/>
                        <a14:backgroundMark x1="84868" y1="97698" x2="88146" y2="86189"/>
                        <a14:backgroundMark x1="88146" y1="86189" x2="91299" y2="82353"/>
                        <a14:backgroundMark x1="21942" y1="73913" x2="37327" y2="76982"/>
                        <a14:backgroundMark x1="37327" y1="76982" x2="31904" y2="86445"/>
                        <a14:backgroundMark x1="31904" y1="86445" x2="19168" y2="86701"/>
                        <a14:backgroundMark x1="26482" y1="76471" x2="20429" y2="82353"/>
                        <a14:backgroundMark x1="20429" y1="82353" x2="26860" y2="89258"/>
                        <a14:backgroundMark x1="26860" y1="89258" x2="33165" y2="82353"/>
                        <a14:backgroundMark x1="33165" y1="82353" x2="27491" y2="74680"/>
                        <a14:backgroundMark x1="27491" y1="74680" x2="24842" y2="74425"/>
                        <a14:backgroundMark x1="26356" y1="77238" x2="25221" y2="76982"/>
                        <a14:backgroundMark x1="34931" y1="75448" x2="34931" y2="75448"/>
                        <a14:backgroundMark x1="35057" y1="75959" x2="35057" y2="75959"/>
                        <a14:backgroundMark x1="34931" y1="76471" x2="37579" y2="84143"/>
                        <a14:backgroundMark x1="34048" y1="79028" x2="35561" y2="85166"/>
                        <a14:backgroundMark x1="28752" y1="75959" x2="29760" y2="81841"/>
                        <a14:backgroundMark x1="29508" y1="79540" x2="31778" y2="81841"/>
                        <a14:backgroundMark x1="35813" y1="77238" x2="37453" y2="81074"/>
                        <a14:backgroundMark x1="34300" y1="77749" x2="35687" y2="84399"/>
                        <a14:backgroundMark x1="35183" y1="76982" x2="38335" y2="80563"/>
                        <a14:backgroundMark x1="38840" y1="78005" x2="38840" y2="78005"/>
                        <a14:backgroundMark x1="36192" y1="75448" x2="36192" y2="75448"/>
                      </a14:backgroundRemoval>
                    </a14:imgEffect>
                  </a14:imgLayer>
                </a14:imgProps>
              </a:ext>
            </a:extLst>
          </a:blip>
          <a:stretch>
            <a:fillRect/>
          </a:stretch>
        </p:blipFill>
        <p:spPr>
          <a:xfrm flipH="1">
            <a:off x="8850660" y="2318444"/>
            <a:ext cx="3063579" cy="1560249"/>
          </a:xfrm>
          <a:prstGeom prst="rect">
            <a:avLst/>
          </a:prstGeom>
        </p:spPr>
      </p:pic>
      <p:pic>
        <p:nvPicPr>
          <p:cNvPr id="6" name="Picture 5">
            <a:extLst>
              <a:ext uri="{FF2B5EF4-FFF2-40B4-BE49-F238E27FC236}">
                <a16:creationId xmlns:a16="http://schemas.microsoft.com/office/drawing/2014/main" id="{C0914B79-0F47-4CC4-B88D-E63B24F0CF0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6476322" y="992882"/>
            <a:ext cx="2843027" cy="2896556"/>
          </a:xfrm>
          <a:prstGeom prst="rect">
            <a:avLst/>
          </a:prstGeom>
        </p:spPr>
      </p:pic>
      <p:pic>
        <p:nvPicPr>
          <p:cNvPr id="8" name="Picture 7">
            <a:extLst>
              <a:ext uri="{FF2B5EF4-FFF2-40B4-BE49-F238E27FC236}">
                <a16:creationId xmlns:a16="http://schemas.microsoft.com/office/drawing/2014/main" id="{DB659632-0573-4C3C-8E33-BEE5CBD17CCC}"/>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40000"/>
                    </a14:imgEffect>
                  </a14:imgLayer>
                </a14:imgProps>
              </a:ext>
            </a:extLst>
          </a:blip>
          <a:stretch>
            <a:fillRect/>
          </a:stretch>
        </p:blipFill>
        <p:spPr>
          <a:xfrm>
            <a:off x="6287690" y="4319081"/>
            <a:ext cx="2532468" cy="2143728"/>
          </a:xfrm>
          <a:prstGeom prst="rect">
            <a:avLst/>
          </a:prstGeom>
        </p:spPr>
      </p:pic>
      <p:cxnSp>
        <p:nvCxnSpPr>
          <p:cNvPr id="10" name="Straight Arrow Connector 9">
            <a:extLst>
              <a:ext uri="{FF2B5EF4-FFF2-40B4-BE49-F238E27FC236}">
                <a16:creationId xmlns:a16="http://schemas.microsoft.com/office/drawing/2014/main" id="{146F215B-3FB3-4D29-9833-F7FA1AF4C915}"/>
              </a:ext>
            </a:extLst>
          </p:cNvPr>
          <p:cNvCxnSpPr>
            <a:cxnSpLocks/>
          </p:cNvCxnSpPr>
          <p:nvPr/>
        </p:nvCxnSpPr>
        <p:spPr>
          <a:xfrm>
            <a:off x="4942390" y="5271334"/>
            <a:ext cx="80893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A6BFE397-2CA3-4A9C-B63F-E8C699A5FFDE}"/>
              </a:ext>
            </a:extLst>
          </p:cNvPr>
          <p:cNvSpPr/>
          <p:nvPr/>
        </p:nvSpPr>
        <p:spPr>
          <a:xfrm>
            <a:off x="1251700" y="4764807"/>
            <a:ext cx="3690690" cy="747897"/>
          </a:xfrm>
          <a:prstGeom prst="rect">
            <a:avLst/>
          </a:prstGeom>
        </p:spPr>
        <p:txBody>
          <a:bodyPr wrap="none">
            <a:spAutoFit/>
          </a:bodyPr>
          <a:lstStyle/>
          <a:p>
            <a:pPr algn="ctr">
              <a:lnSpc>
                <a:spcPct val="160000"/>
              </a:lnSpc>
            </a:pPr>
            <a:r>
              <a:rPr lang="en-US" sz="3000" dirty="0"/>
              <a:t>E.g., Body mass or size</a:t>
            </a:r>
          </a:p>
        </p:txBody>
      </p:sp>
    </p:spTree>
    <p:extLst>
      <p:ext uri="{BB962C8B-B14F-4D97-AF65-F5344CB8AC3E}">
        <p14:creationId xmlns:p14="http://schemas.microsoft.com/office/powerpoint/2010/main" val="330868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0B9C-BBD4-4066-B852-4F5306F09307}"/>
              </a:ext>
            </a:extLst>
          </p:cNvPr>
          <p:cNvSpPr>
            <a:spLocks noGrp="1"/>
          </p:cNvSpPr>
          <p:nvPr>
            <p:ph type="title"/>
          </p:nvPr>
        </p:nvSpPr>
        <p:spPr/>
        <p:txBody>
          <a:bodyPr/>
          <a:lstStyle/>
          <a:p>
            <a:r>
              <a:rPr lang="en-GB" dirty="0"/>
              <a:t>Species trait combinations</a:t>
            </a:r>
            <a:endParaRPr lang="en-US" dirty="0"/>
          </a:p>
        </p:txBody>
      </p:sp>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50</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22">
            <a:extLst>
              <a:ext uri="{FF2B5EF4-FFF2-40B4-BE49-F238E27FC236}">
                <a16:creationId xmlns:a16="http://schemas.microsoft.com/office/drawing/2014/main" id="{D759124F-CC14-4B09-A822-E7AF722140F1}"/>
              </a:ext>
            </a:extLst>
          </p:cNvPr>
          <p:cNvSpPr txBox="1"/>
          <p:nvPr/>
        </p:nvSpPr>
        <p:spPr>
          <a:xfrm>
            <a:off x="4158277" y="2185485"/>
            <a:ext cx="1973708" cy="477054"/>
          </a:xfrm>
          <a:prstGeom prst="rect">
            <a:avLst/>
          </a:prstGeom>
          <a:noFill/>
        </p:spPr>
        <p:txBody>
          <a:bodyPr wrap="square" rtlCol="0">
            <a:spAutoFit/>
          </a:bodyPr>
          <a:lstStyle/>
          <a:p>
            <a:pPr algn="ctr"/>
            <a:r>
              <a:rPr lang="de-DE" sz="2500" dirty="0">
                <a:latin typeface="+mj-lt"/>
              </a:rPr>
              <a:t>Big plants</a:t>
            </a:r>
          </a:p>
        </p:txBody>
      </p:sp>
      <p:sp>
        <p:nvSpPr>
          <p:cNvPr id="17" name="Textfeld 20">
            <a:extLst>
              <a:ext uri="{FF2B5EF4-FFF2-40B4-BE49-F238E27FC236}">
                <a16:creationId xmlns:a16="http://schemas.microsoft.com/office/drawing/2014/main" id="{2D301FF1-DB47-45CC-A767-C673E8B5DB77}"/>
              </a:ext>
            </a:extLst>
          </p:cNvPr>
          <p:cNvSpPr txBox="1"/>
          <p:nvPr/>
        </p:nvSpPr>
        <p:spPr>
          <a:xfrm>
            <a:off x="226711" y="2181920"/>
            <a:ext cx="2500964" cy="477054"/>
          </a:xfrm>
          <a:prstGeom prst="rect">
            <a:avLst/>
          </a:prstGeom>
          <a:solidFill>
            <a:schemeClr val="bg1"/>
          </a:solidFill>
        </p:spPr>
        <p:txBody>
          <a:bodyPr wrap="square" rtlCol="0">
            <a:spAutoFit/>
          </a:bodyPr>
          <a:lstStyle/>
          <a:p>
            <a:pPr algn="ctr"/>
            <a:r>
              <a:rPr lang="en-US" sz="2500" b="1" dirty="0">
                <a:solidFill>
                  <a:schemeClr val="accent1"/>
                </a:solidFill>
                <a:latin typeface="+mj-lt"/>
              </a:rPr>
              <a:t>Conservative</a:t>
            </a:r>
          </a:p>
        </p:txBody>
      </p:sp>
      <p:sp>
        <p:nvSpPr>
          <p:cNvPr id="18" name="Textfeld 15">
            <a:extLst>
              <a:ext uri="{FF2B5EF4-FFF2-40B4-BE49-F238E27FC236}">
                <a16:creationId xmlns:a16="http://schemas.microsoft.com/office/drawing/2014/main" id="{49027470-6B51-4FB1-8565-1D3A1CFD8581}"/>
              </a:ext>
            </a:extLst>
          </p:cNvPr>
          <p:cNvSpPr txBox="1"/>
          <p:nvPr/>
        </p:nvSpPr>
        <p:spPr>
          <a:xfrm>
            <a:off x="443060" y="5848045"/>
            <a:ext cx="1886293" cy="477054"/>
          </a:xfrm>
          <a:prstGeom prst="rect">
            <a:avLst/>
          </a:prstGeom>
          <a:noFill/>
        </p:spPr>
        <p:txBody>
          <a:bodyPr wrap="square" rtlCol="0">
            <a:spAutoFit/>
          </a:bodyPr>
          <a:lstStyle/>
          <a:p>
            <a:pPr algn="ctr"/>
            <a:r>
              <a:rPr lang="de-DE" sz="2500" dirty="0">
                <a:latin typeface="+mj-lt"/>
              </a:rPr>
              <a:t>Small plants</a:t>
            </a:r>
          </a:p>
        </p:txBody>
      </p:sp>
      <p:sp>
        <p:nvSpPr>
          <p:cNvPr id="19" name="Textfeld 21">
            <a:extLst>
              <a:ext uri="{FF2B5EF4-FFF2-40B4-BE49-F238E27FC236}">
                <a16:creationId xmlns:a16="http://schemas.microsoft.com/office/drawing/2014/main" id="{6F979F28-9D1A-4E62-9CD5-E8F20E596339}"/>
              </a:ext>
            </a:extLst>
          </p:cNvPr>
          <p:cNvSpPr txBox="1"/>
          <p:nvPr/>
        </p:nvSpPr>
        <p:spPr>
          <a:xfrm>
            <a:off x="3847032" y="5879296"/>
            <a:ext cx="2596199" cy="477054"/>
          </a:xfrm>
          <a:prstGeom prst="rect">
            <a:avLst/>
          </a:prstGeom>
          <a:noFill/>
        </p:spPr>
        <p:txBody>
          <a:bodyPr wrap="square" rtlCol="0">
            <a:spAutoFit/>
          </a:bodyPr>
          <a:lstStyle/>
          <a:p>
            <a:pPr algn="ctr"/>
            <a:r>
              <a:rPr lang="en-US" sz="2500" b="1" dirty="0">
                <a:solidFill>
                  <a:srgbClr val="4F7A20"/>
                </a:solidFill>
                <a:latin typeface="+mj-lt"/>
              </a:rPr>
              <a:t>Acquisitive</a:t>
            </a:r>
          </a:p>
        </p:txBody>
      </p:sp>
      <p:sp>
        <p:nvSpPr>
          <p:cNvPr id="20" name="TextBox 19">
            <a:extLst>
              <a:ext uri="{FF2B5EF4-FFF2-40B4-BE49-F238E27FC236}">
                <a16:creationId xmlns:a16="http://schemas.microsoft.com/office/drawing/2014/main" id="{3FCD3AEA-F058-4551-B8C7-B9D85E8CB6AF}"/>
              </a:ext>
            </a:extLst>
          </p:cNvPr>
          <p:cNvSpPr txBox="1"/>
          <p:nvPr/>
        </p:nvSpPr>
        <p:spPr>
          <a:xfrm>
            <a:off x="7036401" y="1989402"/>
            <a:ext cx="3951565" cy="553998"/>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b="1" dirty="0">
                <a:solidFill>
                  <a:schemeClr val="tx1"/>
                </a:solidFill>
              </a:rPr>
              <a:t>Investments strategies</a:t>
            </a:r>
          </a:p>
        </p:txBody>
      </p:sp>
      <p:sp>
        <p:nvSpPr>
          <p:cNvPr id="21" name="TextBox 20">
            <a:extLst>
              <a:ext uri="{FF2B5EF4-FFF2-40B4-BE49-F238E27FC236}">
                <a16:creationId xmlns:a16="http://schemas.microsoft.com/office/drawing/2014/main" id="{A69F42DA-1628-4CB1-B3ED-1793443001FA}"/>
              </a:ext>
            </a:extLst>
          </p:cNvPr>
          <p:cNvSpPr txBox="1"/>
          <p:nvPr/>
        </p:nvSpPr>
        <p:spPr>
          <a:xfrm>
            <a:off x="6443231" y="3068347"/>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6"/>
                </a:solidFill>
              </a:rPr>
              <a:t>Fast-return (acquisitive)</a:t>
            </a:r>
          </a:p>
        </p:txBody>
      </p:sp>
      <p:sp>
        <p:nvSpPr>
          <p:cNvPr id="22" name="TextBox 21">
            <a:extLst>
              <a:ext uri="{FF2B5EF4-FFF2-40B4-BE49-F238E27FC236}">
                <a16:creationId xmlns:a16="http://schemas.microsoft.com/office/drawing/2014/main" id="{BEB8C11A-18CD-429B-A8D9-9E697D2937D8}"/>
              </a:ext>
            </a:extLst>
          </p:cNvPr>
          <p:cNvSpPr txBox="1"/>
          <p:nvPr/>
        </p:nvSpPr>
        <p:spPr>
          <a:xfrm>
            <a:off x="6583157" y="2584621"/>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5">
                    <a:lumMod val="75000"/>
                  </a:schemeClr>
                </a:solidFill>
              </a:rPr>
              <a:t>Slow-return (conservative)</a:t>
            </a:r>
          </a:p>
        </p:txBody>
      </p:sp>
      <p:sp>
        <p:nvSpPr>
          <p:cNvPr id="28" name="Rectangle 27">
            <a:extLst>
              <a:ext uri="{FF2B5EF4-FFF2-40B4-BE49-F238E27FC236}">
                <a16:creationId xmlns:a16="http://schemas.microsoft.com/office/drawing/2014/main" id="{AB3B8569-346A-431A-B371-D2FF4C29072C}"/>
              </a:ext>
            </a:extLst>
          </p:cNvPr>
          <p:cNvSpPr/>
          <p:nvPr/>
        </p:nvSpPr>
        <p:spPr>
          <a:xfrm>
            <a:off x="9851687" y="5302577"/>
            <a:ext cx="2124941"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Photosynthesis</a:t>
            </a:r>
            <a:endParaRPr lang="en-US" sz="2400" b="1" dirty="0"/>
          </a:p>
        </p:txBody>
      </p:sp>
      <p:cxnSp>
        <p:nvCxnSpPr>
          <p:cNvPr id="30" name="Straight Arrow Connector 29">
            <a:extLst>
              <a:ext uri="{FF2B5EF4-FFF2-40B4-BE49-F238E27FC236}">
                <a16:creationId xmlns:a16="http://schemas.microsoft.com/office/drawing/2014/main" id="{5529FE94-8D4A-4B19-8EB1-A9204D930765}"/>
              </a:ext>
            </a:extLst>
          </p:cNvPr>
          <p:cNvCxnSpPr>
            <a:cxnSpLocks/>
          </p:cNvCxnSpPr>
          <p:nvPr/>
        </p:nvCxnSpPr>
        <p:spPr>
          <a:xfrm flipV="1">
            <a:off x="9557675" y="5270147"/>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7CACEAC-F941-4BE2-B678-82FC97EAB4BA}"/>
              </a:ext>
            </a:extLst>
          </p:cNvPr>
          <p:cNvSpPr/>
          <p:nvPr/>
        </p:nvSpPr>
        <p:spPr>
          <a:xfrm>
            <a:off x="9851687" y="4603178"/>
            <a:ext cx="1637308"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Respiration</a:t>
            </a:r>
            <a:endParaRPr lang="en-US" sz="2400" b="1" dirty="0"/>
          </a:p>
        </p:txBody>
      </p:sp>
      <p:cxnSp>
        <p:nvCxnSpPr>
          <p:cNvPr id="33" name="Straight Arrow Connector 32">
            <a:extLst>
              <a:ext uri="{FF2B5EF4-FFF2-40B4-BE49-F238E27FC236}">
                <a16:creationId xmlns:a16="http://schemas.microsoft.com/office/drawing/2014/main" id="{3ED2C385-0032-40C4-9D10-B0A38C1612A7}"/>
              </a:ext>
            </a:extLst>
          </p:cNvPr>
          <p:cNvCxnSpPr>
            <a:cxnSpLocks/>
          </p:cNvCxnSpPr>
          <p:nvPr/>
        </p:nvCxnSpPr>
        <p:spPr>
          <a:xfrm flipV="1">
            <a:off x="9544480" y="4603178"/>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1AA131-734B-49BF-8D4A-8F79F843CD79}"/>
              </a:ext>
            </a:extLst>
          </p:cNvPr>
          <p:cNvSpPr txBox="1"/>
          <p:nvPr/>
        </p:nvSpPr>
        <p:spPr>
          <a:xfrm>
            <a:off x="7181658" y="5007069"/>
            <a:ext cx="2051244" cy="830997"/>
          </a:xfrm>
          <a:prstGeom prst="rect">
            <a:avLst/>
          </a:prstGeom>
          <a:noFill/>
        </p:spPr>
        <p:txBody>
          <a:bodyPr wrap="square" rtlCol="0">
            <a:spAutoFit/>
          </a:bodyPr>
          <a:lstStyle/>
          <a:p>
            <a:r>
              <a:rPr lang="en-US" sz="2400" b="1" dirty="0"/>
              <a:t>Nitrogen concentration </a:t>
            </a:r>
          </a:p>
        </p:txBody>
      </p:sp>
      <p:sp>
        <p:nvSpPr>
          <p:cNvPr id="35" name="TextBox 34">
            <a:extLst>
              <a:ext uri="{FF2B5EF4-FFF2-40B4-BE49-F238E27FC236}">
                <a16:creationId xmlns:a16="http://schemas.microsoft.com/office/drawing/2014/main" id="{B0910A71-68A2-4868-BB88-7663C8D65AA6}"/>
              </a:ext>
            </a:extLst>
          </p:cNvPr>
          <p:cNvSpPr txBox="1"/>
          <p:nvPr/>
        </p:nvSpPr>
        <p:spPr>
          <a:xfrm>
            <a:off x="7185777" y="5967945"/>
            <a:ext cx="1826332" cy="461665"/>
          </a:xfrm>
          <a:prstGeom prst="rect">
            <a:avLst/>
          </a:prstGeom>
          <a:noFill/>
        </p:spPr>
        <p:txBody>
          <a:bodyPr wrap="square" rtlCol="0">
            <a:spAutoFit/>
          </a:bodyPr>
          <a:lstStyle/>
          <a:p>
            <a:r>
              <a:rPr lang="en-US" sz="2400" b="1" dirty="0"/>
              <a:t>Lifespan</a:t>
            </a:r>
          </a:p>
        </p:txBody>
      </p:sp>
      <p:cxnSp>
        <p:nvCxnSpPr>
          <p:cNvPr id="36" name="Straight Arrow Connector 35">
            <a:extLst>
              <a:ext uri="{FF2B5EF4-FFF2-40B4-BE49-F238E27FC236}">
                <a16:creationId xmlns:a16="http://schemas.microsoft.com/office/drawing/2014/main" id="{98BE8AF0-1587-40B2-8BAB-AA529E48C0CF}"/>
              </a:ext>
            </a:extLst>
          </p:cNvPr>
          <p:cNvCxnSpPr>
            <a:cxnSpLocks/>
          </p:cNvCxnSpPr>
          <p:nvPr/>
        </p:nvCxnSpPr>
        <p:spPr>
          <a:xfrm flipV="1">
            <a:off x="7054209" y="5130234"/>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3A9B17-7664-4C6C-9CD0-A1B947C7380D}"/>
              </a:ext>
            </a:extLst>
          </p:cNvPr>
          <p:cNvCxnSpPr>
            <a:cxnSpLocks/>
          </p:cNvCxnSpPr>
          <p:nvPr/>
        </p:nvCxnSpPr>
        <p:spPr>
          <a:xfrm>
            <a:off x="7054209" y="6016131"/>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44578DA-5113-4D69-9187-579BA2C5AB17}"/>
              </a:ext>
            </a:extLst>
          </p:cNvPr>
          <p:cNvSpPr txBox="1"/>
          <p:nvPr/>
        </p:nvSpPr>
        <p:spPr>
          <a:xfrm>
            <a:off x="7209724" y="4046193"/>
            <a:ext cx="1847530" cy="830997"/>
          </a:xfrm>
          <a:prstGeom prst="rect">
            <a:avLst/>
          </a:prstGeom>
          <a:noFill/>
        </p:spPr>
        <p:txBody>
          <a:bodyPr wrap="square" rtlCol="0">
            <a:spAutoFit/>
          </a:bodyPr>
          <a:lstStyle/>
          <a:p>
            <a:r>
              <a:rPr lang="en-US" sz="2400" b="1" dirty="0"/>
              <a:t>Leaf construction</a:t>
            </a:r>
          </a:p>
        </p:txBody>
      </p:sp>
      <p:cxnSp>
        <p:nvCxnSpPr>
          <p:cNvPr id="42" name="Straight Arrow Connector 41">
            <a:extLst>
              <a:ext uri="{FF2B5EF4-FFF2-40B4-BE49-F238E27FC236}">
                <a16:creationId xmlns:a16="http://schemas.microsoft.com/office/drawing/2014/main" id="{D5F80039-9169-41F1-B1E1-95F51A6F4D35}"/>
              </a:ext>
            </a:extLst>
          </p:cNvPr>
          <p:cNvCxnSpPr>
            <a:cxnSpLocks/>
          </p:cNvCxnSpPr>
          <p:nvPr/>
        </p:nvCxnSpPr>
        <p:spPr>
          <a:xfrm>
            <a:off x="7054209" y="4199378"/>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488139-95BF-4037-B8B0-F55648C90F1B}"/>
              </a:ext>
            </a:extLst>
          </p:cNvPr>
          <p:cNvCxnSpPr>
            <a:cxnSpLocks/>
          </p:cNvCxnSpPr>
          <p:nvPr/>
        </p:nvCxnSpPr>
        <p:spPr>
          <a:xfrm flipV="1">
            <a:off x="6833410" y="5964253"/>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0885EC-6F9C-4E0E-A40D-7563663FD9F2}"/>
              </a:ext>
            </a:extLst>
          </p:cNvPr>
          <p:cNvCxnSpPr>
            <a:cxnSpLocks/>
          </p:cNvCxnSpPr>
          <p:nvPr/>
        </p:nvCxnSpPr>
        <p:spPr>
          <a:xfrm flipV="1">
            <a:off x="6833410" y="4129880"/>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09E19A6-B102-41F8-BE11-415E8B2A3403}"/>
              </a:ext>
            </a:extLst>
          </p:cNvPr>
          <p:cNvCxnSpPr>
            <a:cxnSpLocks/>
          </p:cNvCxnSpPr>
          <p:nvPr/>
        </p:nvCxnSpPr>
        <p:spPr>
          <a:xfrm>
            <a:off x="6833410" y="5163685"/>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AC40CF-7663-4AB6-B06D-8DD4A05C523E}"/>
              </a:ext>
            </a:extLst>
          </p:cNvPr>
          <p:cNvCxnSpPr>
            <a:cxnSpLocks/>
          </p:cNvCxnSpPr>
          <p:nvPr/>
        </p:nvCxnSpPr>
        <p:spPr>
          <a:xfrm>
            <a:off x="9782576" y="5279574"/>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6E1AF9-A31D-4DAB-9239-EB3B42D6C005}"/>
              </a:ext>
            </a:extLst>
          </p:cNvPr>
          <p:cNvCxnSpPr>
            <a:cxnSpLocks/>
          </p:cNvCxnSpPr>
          <p:nvPr/>
        </p:nvCxnSpPr>
        <p:spPr>
          <a:xfrm>
            <a:off x="9727309" y="4633559"/>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50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lstStyle/>
          <a:p>
            <a:r>
              <a:rPr lang="en-US"/>
              <a:t>Functional diversity quantification</a:t>
            </a:r>
            <a:endParaRPr lang="LID4096"/>
          </a:p>
        </p:txBody>
      </p:sp>
      <p:sp>
        <p:nvSpPr>
          <p:cNvPr id="4" name="Rectangle 3">
            <a:extLst>
              <a:ext uri="{FF2B5EF4-FFF2-40B4-BE49-F238E27FC236}">
                <a16:creationId xmlns:a16="http://schemas.microsoft.com/office/drawing/2014/main" id="{7C157FE7-710E-4C59-BA3A-AA8B1D3C2A22}"/>
              </a:ext>
            </a:extLst>
          </p:cNvPr>
          <p:cNvSpPr/>
          <p:nvPr/>
        </p:nvSpPr>
        <p:spPr>
          <a:xfrm>
            <a:off x="6590806" y="6092765"/>
            <a:ext cx="4853885" cy="400110"/>
          </a:xfrm>
          <a:prstGeom prst="rect">
            <a:avLst/>
          </a:prstGeom>
        </p:spPr>
        <p:txBody>
          <a:bodyPr wrap="square">
            <a:spAutoFit/>
          </a:bodyPr>
          <a:lstStyle/>
          <a:p>
            <a:r>
              <a:rPr lang="en-US" sz="2000" dirty="0">
                <a:solidFill>
                  <a:srgbClr val="222222"/>
                </a:solidFill>
                <a:latin typeface="Agency FB" panose="020B0503020202020204" pitchFamily="34" charset="0"/>
              </a:rPr>
              <a:t>Carmona et al 2016. Trends in ecology &amp; evolution.</a:t>
            </a:r>
            <a:endParaRPr lang="LID4096" sz="2000" dirty="0">
              <a:latin typeface="Agency FB" panose="020B0503020202020204" pitchFamily="34" charset="0"/>
            </a:endParaRPr>
          </a:p>
        </p:txBody>
      </p:sp>
      <p:pic>
        <p:nvPicPr>
          <p:cNvPr id="7172" name="Picture 4" descr="https://ars.els-cdn.com/content/image/1-s2.0-S0169534716000458-gr1b1.jpg">
            <a:extLst>
              <a:ext uri="{FF2B5EF4-FFF2-40B4-BE49-F238E27FC236}">
                <a16:creationId xmlns:a16="http://schemas.microsoft.com/office/drawing/2014/main" id="{0E5647AE-7847-4C8A-A925-BD9EED47D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041" b="54292"/>
          <a:stretch/>
        </p:blipFill>
        <p:spPr bwMode="auto">
          <a:xfrm>
            <a:off x="2408876" y="2764813"/>
            <a:ext cx="7374248" cy="2491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67CA4B-2A46-462F-B77E-9E2554B37463}"/>
              </a:ext>
            </a:extLst>
          </p:cNvPr>
          <p:cNvSpPr/>
          <p:nvPr/>
        </p:nvSpPr>
        <p:spPr>
          <a:xfrm>
            <a:off x="1188875" y="1762101"/>
            <a:ext cx="2615203" cy="477054"/>
          </a:xfrm>
          <a:prstGeom prst="rect">
            <a:avLst/>
          </a:prstGeom>
        </p:spPr>
        <p:txBody>
          <a:bodyPr wrap="none">
            <a:spAutoFit/>
          </a:bodyPr>
          <a:lstStyle/>
          <a:p>
            <a:r>
              <a:rPr lang="en-US" sz="2500" dirty="0"/>
              <a:t>Univariate analysis</a:t>
            </a:r>
            <a:endParaRPr lang="LID4096" sz="2500" dirty="0"/>
          </a:p>
        </p:txBody>
      </p:sp>
      <p:sp>
        <p:nvSpPr>
          <p:cNvPr id="5" name="Slide Number Placeholder 4">
            <a:extLst>
              <a:ext uri="{FF2B5EF4-FFF2-40B4-BE49-F238E27FC236}">
                <a16:creationId xmlns:a16="http://schemas.microsoft.com/office/drawing/2014/main" id="{A580DA8D-C2A8-4EAF-9BD8-99F623AEE645}"/>
              </a:ext>
            </a:extLst>
          </p:cNvPr>
          <p:cNvSpPr>
            <a:spLocks noGrp="1"/>
          </p:cNvSpPr>
          <p:nvPr>
            <p:ph type="sldNum" sz="quarter" idx="12"/>
          </p:nvPr>
        </p:nvSpPr>
        <p:spPr/>
        <p:txBody>
          <a:bodyPr/>
          <a:lstStyle/>
          <a:p>
            <a:fld id="{C73C8D7F-9C84-47C4-B132-BAD03B6622AA}" type="slidenum">
              <a:rPr lang="LID4096" smtClean="0"/>
              <a:t>51</a:t>
            </a:fld>
            <a:endParaRPr lang="LID4096"/>
          </a:p>
        </p:txBody>
      </p:sp>
      <p:cxnSp>
        <p:nvCxnSpPr>
          <p:cNvPr id="7" name="Straight Connector 6">
            <a:extLst>
              <a:ext uri="{FF2B5EF4-FFF2-40B4-BE49-F238E27FC236}">
                <a16:creationId xmlns:a16="http://schemas.microsoft.com/office/drawing/2014/main" id="{9C014912-3441-46E8-8098-91A433D7C6B9}"/>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03080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90A4-58D2-43A0-BD04-05F808E10E96}"/>
              </a:ext>
            </a:extLst>
          </p:cNvPr>
          <p:cNvSpPr>
            <a:spLocks noGrp="1"/>
          </p:cNvSpPr>
          <p:nvPr>
            <p:ph type="title"/>
          </p:nvPr>
        </p:nvSpPr>
        <p:spPr/>
        <p:txBody>
          <a:bodyPr/>
          <a:lstStyle/>
          <a:p>
            <a:r>
              <a:rPr lang="en-US" dirty="0"/>
              <a:t>Functional diversity quantification</a:t>
            </a:r>
            <a:endParaRPr lang="LID4096" dirty="0"/>
          </a:p>
        </p:txBody>
      </p:sp>
      <p:pic>
        <p:nvPicPr>
          <p:cNvPr id="4" name="Picture 3">
            <a:extLst>
              <a:ext uri="{FF2B5EF4-FFF2-40B4-BE49-F238E27FC236}">
                <a16:creationId xmlns:a16="http://schemas.microsoft.com/office/drawing/2014/main" id="{EA166FBE-360C-45AD-A31C-0D382AAAE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a:stretch/>
        </p:blipFill>
        <p:spPr bwMode="auto">
          <a:xfrm>
            <a:off x="2404591" y="2247140"/>
            <a:ext cx="6715872" cy="35726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46A1528A-AE00-437D-A111-E44F81447585}"/>
              </a:ext>
            </a:extLst>
          </p:cNvPr>
          <p:cNvSpPr/>
          <p:nvPr/>
        </p:nvSpPr>
        <p:spPr>
          <a:xfrm>
            <a:off x="5562600" y="6154321"/>
            <a:ext cx="6096000" cy="677108"/>
          </a:xfrm>
          <a:prstGeom prst="rect">
            <a:avLst/>
          </a:prstGeom>
        </p:spPr>
        <p:txBody>
          <a:bodyPr>
            <a:spAutoFit/>
          </a:bodyPr>
          <a:lstStyle/>
          <a:p>
            <a:r>
              <a:rPr lang="en-US" sz="2000" dirty="0" err="1">
                <a:solidFill>
                  <a:srgbClr val="222222"/>
                </a:solidFill>
                <a:latin typeface="Agency FB" panose="020B0503020202020204" pitchFamily="34" charset="0"/>
              </a:rPr>
              <a:t>Mammola</a:t>
            </a:r>
            <a:r>
              <a:rPr lang="en-US" sz="2000" dirty="0">
                <a:solidFill>
                  <a:srgbClr val="222222"/>
                </a:solidFill>
                <a:latin typeface="Agency FB" panose="020B0503020202020204" pitchFamily="34" charset="0"/>
              </a:rPr>
              <a:t> &amp; Cardoso (2020). Methods in Ecology and Evolution</a:t>
            </a:r>
            <a:endParaRPr lang="LID4096" sz="2000" dirty="0">
              <a:latin typeface="Agency FB" panose="020B0503020202020204" pitchFamily="34" charset="0"/>
            </a:endParaRPr>
          </a:p>
          <a:p>
            <a:endParaRPr lang="LID4096" dirty="0"/>
          </a:p>
        </p:txBody>
      </p:sp>
      <p:sp>
        <p:nvSpPr>
          <p:cNvPr id="6" name="Rectangle 5">
            <a:extLst>
              <a:ext uri="{FF2B5EF4-FFF2-40B4-BE49-F238E27FC236}">
                <a16:creationId xmlns:a16="http://schemas.microsoft.com/office/drawing/2014/main" id="{13980D06-E91F-482C-8099-2B5D265094DC}"/>
              </a:ext>
            </a:extLst>
          </p:cNvPr>
          <p:cNvSpPr/>
          <p:nvPr/>
        </p:nvSpPr>
        <p:spPr>
          <a:xfrm>
            <a:off x="1336792" y="1607432"/>
            <a:ext cx="2865272" cy="477054"/>
          </a:xfrm>
          <a:prstGeom prst="rect">
            <a:avLst/>
          </a:prstGeom>
        </p:spPr>
        <p:txBody>
          <a:bodyPr wrap="none">
            <a:spAutoFit/>
          </a:bodyPr>
          <a:lstStyle/>
          <a:p>
            <a:r>
              <a:rPr lang="en-US" sz="2500" dirty="0"/>
              <a:t>Multivariate analysis</a:t>
            </a:r>
            <a:endParaRPr lang="LID4096" sz="2500" dirty="0"/>
          </a:p>
        </p:txBody>
      </p:sp>
      <p:sp>
        <p:nvSpPr>
          <p:cNvPr id="3" name="Slide Number Placeholder 2">
            <a:extLst>
              <a:ext uri="{FF2B5EF4-FFF2-40B4-BE49-F238E27FC236}">
                <a16:creationId xmlns:a16="http://schemas.microsoft.com/office/drawing/2014/main" id="{58332C9B-D3FA-4EA6-AD0C-57CDBADA6A7C}"/>
              </a:ext>
            </a:extLst>
          </p:cNvPr>
          <p:cNvSpPr>
            <a:spLocks noGrp="1"/>
          </p:cNvSpPr>
          <p:nvPr>
            <p:ph type="sldNum" sz="quarter" idx="12"/>
          </p:nvPr>
        </p:nvSpPr>
        <p:spPr/>
        <p:txBody>
          <a:bodyPr/>
          <a:lstStyle/>
          <a:p>
            <a:fld id="{C73C8D7F-9C84-47C4-B132-BAD03B6622AA}" type="slidenum">
              <a:rPr lang="LID4096" smtClean="0"/>
              <a:t>52</a:t>
            </a:fld>
            <a:endParaRPr lang="LID4096"/>
          </a:p>
        </p:txBody>
      </p:sp>
      <p:cxnSp>
        <p:nvCxnSpPr>
          <p:cNvPr id="7" name="Straight Connector 6">
            <a:extLst>
              <a:ext uri="{FF2B5EF4-FFF2-40B4-BE49-F238E27FC236}">
                <a16:creationId xmlns:a16="http://schemas.microsoft.com/office/drawing/2014/main" id="{6F938527-6B77-49B0-9A87-C1D780230D4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58847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sp>
        <p:nvSpPr>
          <p:cNvPr id="3" name="Content Placeholder 2">
            <a:extLst>
              <a:ext uri="{FF2B5EF4-FFF2-40B4-BE49-F238E27FC236}">
                <a16:creationId xmlns:a16="http://schemas.microsoft.com/office/drawing/2014/main" id="{33A83F50-C3EF-4DF5-92B6-4A83A1EB8A3E}"/>
              </a:ext>
            </a:extLst>
          </p:cNvPr>
          <p:cNvSpPr>
            <a:spLocks noGrp="1"/>
          </p:cNvSpPr>
          <p:nvPr>
            <p:ph idx="1"/>
          </p:nvPr>
        </p:nvSpPr>
        <p:spPr>
          <a:xfrm>
            <a:off x="528835" y="2039937"/>
            <a:ext cx="5073133" cy="4351338"/>
          </a:xfrm>
        </p:spPr>
        <p:txBody>
          <a:bodyPr>
            <a:normAutofit/>
          </a:bodyPr>
          <a:lstStyle/>
          <a:p>
            <a:pPr marL="0" indent="0">
              <a:lnSpc>
                <a:spcPct val="150000"/>
              </a:lnSpc>
              <a:buNone/>
            </a:pPr>
            <a:r>
              <a:rPr lang="en-US" sz="2400" b="1" dirty="0">
                <a:solidFill>
                  <a:schemeClr val="accent6"/>
                </a:solidFill>
              </a:rPr>
              <a:t>Functional richness</a:t>
            </a:r>
            <a:r>
              <a:rPr lang="en-US" sz="2400" dirty="0">
                <a:solidFill>
                  <a:schemeClr val="accent6"/>
                </a:solidFill>
              </a:rPr>
              <a:t>: </a:t>
            </a:r>
            <a:r>
              <a:rPr lang="en-US" sz="2400" dirty="0"/>
              <a:t>total volume</a:t>
            </a:r>
            <a:r>
              <a:rPr lang="de-DE" sz="2400" dirty="0"/>
              <a:t> </a:t>
            </a:r>
            <a:r>
              <a:rPr lang="de-DE" sz="2400" dirty="0" err="1"/>
              <a:t>of</a:t>
            </a:r>
            <a:r>
              <a:rPr lang="de-DE" sz="2400" dirty="0"/>
              <a:t> </a:t>
            </a:r>
            <a:r>
              <a:rPr lang="en-US" sz="2400" dirty="0"/>
              <a:t>trait</a:t>
            </a:r>
            <a:r>
              <a:rPr lang="de-DE" sz="2400" dirty="0"/>
              <a:t> </a:t>
            </a:r>
            <a:r>
              <a:rPr lang="de-DE" sz="2400" dirty="0" err="1"/>
              <a:t>space</a:t>
            </a:r>
            <a:r>
              <a:rPr lang="de-DE" sz="2400" dirty="0"/>
              <a:t> </a:t>
            </a:r>
            <a:r>
              <a:rPr lang="en-US" sz="2400" dirty="0"/>
              <a:t>occupied by the species present </a:t>
            </a:r>
            <a:r>
              <a:rPr lang="de-DE" sz="2400" dirty="0"/>
              <a:t>in a </a:t>
            </a:r>
            <a:r>
              <a:rPr lang="en-US" sz="2400" dirty="0"/>
              <a:t>community</a:t>
            </a:r>
            <a:r>
              <a:rPr lang="de-DE" sz="2400" dirty="0"/>
              <a:t>.</a:t>
            </a:r>
            <a:endParaRPr lang="en-US" sz="2400" dirty="0"/>
          </a:p>
          <a:p>
            <a:pPr lvl="1">
              <a:lnSpc>
                <a:spcPct val="150000"/>
              </a:lnSpc>
              <a:spcAft>
                <a:spcPts val="1800"/>
              </a:spcAft>
            </a:pPr>
            <a:r>
              <a:rPr lang="de-DE" dirty="0"/>
              <a:t>„</a:t>
            </a:r>
            <a:r>
              <a:rPr lang="de-DE" dirty="0" err="1"/>
              <a:t>Convex</a:t>
            </a:r>
            <a:r>
              <a:rPr lang="de-DE" dirty="0"/>
              <a:t> </a:t>
            </a:r>
            <a:r>
              <a:rPr lang="de-DE" dirty="0" err="1"/>
              <a:t>hull</a:t>
            </a:r>
            <a:r>
              <a:rPr lang="de-DE" dirty="0"/>
              <a:t> </a:t>
            </a:r>
            <a:r>
              <a:rPr lang="de-DE" dirty="0" err="1"/>
              <a:t>volume</a:t>
            </a:r>
            <a:r>
              <a:rPr lang="de-DE" dirty="0"/>
              <a:t>“</a:t>
            </a:r>
          </a:p>
          <a:p>
            <a:pPr lvl="1">
              <a:lnSpc>
                <a:spcPct val="150000"/>
              </a:lnSpc>
              <a:spcAft>
                <a:spcPts val="1800"/>
              </a:spcAft>
            </a:pPr>
            <a:r>
              <a:rPr lang="de-DE" dirty="0"/>
              <a:t>„H</a:t>
            </a:r>
            <a:r>
              <a:rPr lang="en-US" dirty="0"/>
              <a:t>y</a:t>
            </a:r>
            <a:r>
              <a:rPr lang="de-DE" dirty="0" err="1"/>
              <a:t>pervolume</a:t>
            </a:r>
            <a:r>
              <a:rPr lang="de-DE" dirty="0"/>
              <a:t>“</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826" t="5975" b="72309"/>
          <a:stretch/>
        </p:blipFill>
        <p:spPr>
          <a:xfrm>
            <a:off x="6095999" y="2716945"/>
            <a:ext cx="5734051" cy="1865216"/>
          </a:xfrm>
          <a:prstGeom prst="rect">
            <a:avLst/>
          </a:prstGeom>
        </p:spPr>
      </p:pic>
      <p:sp>
        <p:nvSpPr>
          <p:cNvPr id="6" name="Rectangle 5">
            <a:extLst>
              <a:ext uri="{FF2B5EF4-FFF2-40B4-BE49-F238E27FC236}">
                <a16:creationId xmlns:a16="http://schemas.microsoft.com/office/drawing/2014/main" id="{34E01662-E757-4E0B-A9F0-D16D42D4A435}"/>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
        <p:nvSpPr>
          <p:cNvPr id="4" name="Rectangle 3">
            <a:extLst>
              <a:ext uri="{FF2B5EF4-FFF2-40B4-BE49-F238E27FC236}">
                <a16:creationId xmlns:a16="http://schemas.microsoft.com/office/drawing/2014/main" id="{64BC0EE1-3529-4DF4-B66E-B1C83FFAF8A5}"/>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7" name="Rectangle 6">
            <a:extLst>
              <a:ext uri="{FF2B5EF4-FFF2-40B4-BE49-F238E27FC236}">
                <a16:creationId xmlns:a16="http://schemas.microsoft.com/office/drawing/2014/main" id="{6F863AF9-A683-406B-A6EC-AEDA61496376}"/>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8" name="Rectangle 7">
            <a:extLst>
              <a:ext uri="{FF2B5EF4-FFF2-40B4-BE49-F238E27FC236}">
                <a16:creationId xmlns:a16="http://schemas.microsoft.com/office/drawing/2014/main" id="{737F33D7-4A2B-4856-B912-CDB670EC1E72}"/>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DCCDBD14-B7B2-40CC-A315-52199203AD09}"/>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E0C6F071-90BB-41B9-97B5-5637354E74BE}"/>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9" name="Slide Number Placeholder 8">
            <a:extLst>
              <a:ext uri="{FF2B5EF4-FFF2-40B4-BE49-F238E27FC236}">
                <a16:creationId xmlns:a16="http://schemas.microsoft.com/office/drawing/2014/main" id="{4A14C3CD-C3F7-49C3-A819-B5340D079913}"/>
              </a:ext>
            </a:extLst>
          </p:cNvPr>
          <p:cNvSpPr>
            <a:spLocks noGrp="1"/>
          </p:cNvSpPr>
          <p:nvPr>
            <p:ph type="sldNum" sz="quarter" idx="12"/>
          </p:nvPr>
        </p:nvSpPr>
        <p:spPr/>
        <p:txBody>
          <a:bodyPr/>
          <a:lstStyle/>
          <a:p>
            <a:fld id="{C73C8D7F-9C84-47C4-B132-BAD03B6622AA}" type="slidenum">
              <a:rPr lang="LID4096" smtClean="0"/>
              <a:t>53</a:t>
            </a:fld>
            <a:endParaRPr lang="LID4096"/>
          </a:p>
        </p:txBody>
      </p:sp>
      <p:cxnSp>
        <p:nvCxnSpPr>
          <p:cNvPr id="12" name="Straight Connector 11">
            <a:extLst>
              <a:ext uri="{FF2B5EF4-FFF2-40B4-BE49-F238E27FC236}">
                <a16:creationId xmlns:a16="http://schemas.microsoft.com/office/drawing/2014/main" id="{86ED22CB-7B3F-4A0E-8334-A0CBAEE0E55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66522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286" t="27907" r="8650" b="49388"/>
          <a:stretch/>
        </p:blipFill>
        <p:spPr>
          <a:xfrm>
            <a:off x="6084053" y="2679732"/>
            <a:ext cx="5181600" cy="1950115"/>
          </a:xfrm>
          <a:prstGeom prst="rect">
            <a:avLst/>
          </a:prstGeom>
        </p:spPr>
      </p:pic>
      <p:sp>
        <p:nvSpPr>
          <p:cNvPr id="7" name="Rectangle 6">
            <a:extLst>
              <a:ext uri="{FF2B5EF4-FFF2-40B4-BE49-F238E27FC236}">
                <a16:creationId xmlns:a16="http://schemas.microsoft.com/office/drawing/2014/main" id="{17152BC9-58AC-4FA4-9B1F-93769E224A0D}"/>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06492E49-DEAD-42AD-8382-013847C68BB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9601013E-D6B1-46D7-9F24-7307CA429DE8}"/>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C4480460-A81A-4FD9-806D-B02620D33A42}"/>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6AB4AC84-66BC-4C6C-9B65-EECCAE358BD0}"/>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F02D5593-AFC8-4EAB-A0FE-C561E2D7CEBD}"/>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6C7337E6-3E7D-44AF-9B61-E8F0FF8003A0}"/>
              </a:ext>
            </a:extLst>
          </p:cNvPr>
          <p:cNvSpPr txBox="1">
            <a:spLocks/>
          </p:cNvSpPr>
          <p:nvPr/>
        </p:nvSpPr>
        <p:spPr>
          <a:xfrm>
            <a:off x="528835" y="2039937"/>
            <a:ext cx="5073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chemeClr val="accent6"/>
                </a:solidFill>
              </a:rPr>
              <a:t>Functional evenness</a:t>
            </a:r>
            <a:r>
              <a:rPr lang="en-US" sz="2400" dirty="0">
                <a:solidFill>
                  <a:schemeClr val="accent6"/>
                </a:solidFill>
              </a:rPr>
              <a:t>: </a:t>
            </a:r>
            <a:r>
              <a:rPr lang="en-US" sz="2400" dirty="0"/>
              <a:t>how regular </a:t>
            </a:r>
            <a:r>
              <a:rPr lang="de-DE" sz="2400" dirty="0" err="1"/>
              <a:t>the</a:t>
            </a:r>
            <a:r>
              <a:rPr lang="de-DE" sz="2400" dirty="0"/>
              <a:t> </a:t>
            </a:r>
            <a:r>
              <a:rPr lang="en-US" sz="2400" dirty="0"/>
              <a:t>distribution of species abundances in traits space is</a:t>
            </a:r>
            <a:r>
              <a:rPr lang="de-DE" sz="2400" dirty="0"/>
              <a:t>.</a:t>
            </a:r>
            <a:endParaRPr lang="en-US" sz="2400" dirty="0"/>
          </a:p>
        </p:txBody>
      </p:sp>
      <p:sp>
        <p:nvSpPr>
          <p:cNvPr id="3" name="Slide Number Placeholder 2">
            <a:extLst>
              <a:ext uri="{FF2B5EF4-FFF2-40B4-BE49-F238E27FC236}">
                <a16:creationId xmlns:a16="http://schemas.microsoft.com/office/drawing/2014/main" id="{53764155-7DE7-4700-A635-3BA86F61023E}"/>
              </a:ext>
            </a:extLst>
          </p:cNvPr>
          <p:cNvSpPr>
            <a:spLocks noGrp="1"/>
          </p:cNvSpPr>
          <p:nvPr>
            <p:ph type="sldNum" sz="quarter" idx="12"/>
          </p:nvPr>
        </p:nvSpPr>
        <p:spPr/>
        <p:txBody>
          <a:bodyPr/>
          <a:lstStyle/>
          <a:p>
            <a:fld id="{C73C8D7F-9C84-47C4-B132-BAD03B6622AA}" type="slidenum">
              <a:rPr lang="LID4096" smtClean="0"/>
              <a:t>54</a:t>
            </a:fld>
            <a:endParaRPr lang="LID4096"/>
          </a:p>
        </p:txBody>
      </p:sp>
      <p:cxnSp>
        <p:nvCxnSpPr>
          <p:cNvPr id="15" name="Straight Connector 14">
            <a:extLst>
              <a:ext uri="{FF2B5EF4-FFF2-40B4-BE49-F238E27FC236}">
                <a16:creationId xmlns:a16="http://schemas.microsoft.com/office/drawing/2014/main" id="{82A1A857-2B29-4453-959A-858D913601E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230292BD-7834-41B7-BF6A-623885131602}"/>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9490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159" t="73376" r="8984" b="3953"/>
          <a:stretch/>
        </p:blipFill>
        <p:spPr>
          <a:xfrm>
            <a:off x="6084053" y="2682756"/>
            <a:ext cx="5167489" cy="1947091"/>
          </a:xfrm>
          <a:prstGeom prst="rect">
            <a:avLst/>
          </a:prstGeom>
        </p:spPr>
      </p:pic>
      <p:sp>
        <p:nvSpPr>
          <p:cNvPr id="7" name="Rectangle 6">
            <a:extLst>
              <a:ext uri="{FF2B5EF4-FFF2-40B4-BE49-F238E27FC236}">
                <a16:creationId xmlns:a16="http://schemas.microsoft.com/office/drawing/2014/main" id="{57D127A6-721C-4F28-9982-FAB45D547CFE}"/>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7CB4ACF1-9020-4F65-B266-CCAB253AD06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F97B26AC-8448-4F7A-918E-4C623F11C21D}"/>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1AE3C83A-2032-42DE-93BC-571BB26E8E1C}"/>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F621E2CD-DD77-424D-8002-A099FA679966}"/>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0EBD01E8-4DA6-4E87-A645-2E22E76231B2}"/>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D6F92C2A-EC73-4047-A9F8-5586AC2E268E}"/>
              </a:ext>
            </a:extLst>
          </p:cNvPr>
          <p:cNvSpPr txBox="1">
            <a:spLocks/>
          </p:cNvSpPr>
          <p:nvPr/>
        </p:nvSpPr>
        <p:spPr>
          <a:xfrm>
            <a:off x="528835" y="2039937"/>
            <a:ext cx="507313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1800"/>
              </a:spcAft>
              <a:buNone/>
            </a:pPr>
            <a:r>
              <a:rPr lang="en-US" sz="2400" b="1" dirty="0">
                <a:solidFill>
                  <a:schemeClr val="accent6"/>
                </a:solidFill>
              </a:rPr>
              <a:t>Functional dispersion</a:t>
            </a:r>
            <a:r>
              <a:rPr lang="en-US" sz="2400" dirty="0">
                <a:solidFill>
                  <a:schemeClr val="accent6"/>
                </a:solidFill>
              </a:rPr>
              <a:t>: </a:t>
            </a:r>
            <a:r>
              <a:rPr lang="de-DE" sz="2400" dirty="0" err="1"/>
              <a:t>position</a:t>
            </a:r>
            <a:r>
              <a:rPr lang="de-DE" sz="2400" dirty="0"/>
              <a:t> </a:t>
            </a:r>
            <a:r>
              <a:rPr lang="de-DE" sz="2400" dirty="0" err="1"/>
              <a:t>of</a:t>
            </a:r>
            <a:r>
              <a:rPr lang="de-DE" sz="2400" dirty="0"/>
              <a:t> </a:t>
            </a:r>
            <a:r>
              <a:rPr lang="de-DE" sz="2400" dirty="0" err="1"/>
              <a:t>species</a:t>
            </a:r>
            <a:r>
              <a:rPr lang="de-DE" sz="2400" dirty="0"/>
              <a:t> relative </a:t>
            </a:r>
            <a:r>
              <a:rPr lang="de-DE" sz="2400" dirty="0" err="1"/>
              <a:t>to</a:t>
            </a:r>
            <a:r>
              <a:rPr lang="de-DE" sz="2400" dirty="0"/>
              <a:t> </a:t>
            </a:r>
            <a:r>
              <a:rPr lang="de-DE" sz="2400" dirty="0" err="1"/>
              <a:t>center</a:t>
            </a:r>
            <a:r>
              <a:rPr lang="de-DE" sz="2400" dirty="0"/>
              <a:t> </a:t>
            </a:r>
            <a:r>
              <a:rPr lang="de-DE" sz="2400" dirty="0" err="1"/>
              <a:t>of</a:t>
            </a:r>
            <a:r>
              <a:rPr lang="de-DE" sz="2400" dirty="0"/>
              <a:t> </a:t>
            </a:r>
            <a:r>
              <a:rPr lang="de-DE" sz="2400" dirty="0" err="1"/>
              <a:t>trait</a:t>
            </a:r>
            <a:r>
              <a:rPr lang="de-DE" sz="2400" dirty="0"/>
              <a:t> </a:t>
            </a:r>
            <a:r>
              <a:rPr lang="de-DE" sz="2400" dirty="0" err="1"/>
              <a:t>space</a:t>
            </a:r>
            <a:r>
              <a:rPr lang="de-DE" sz="2400" dirty="0"/>
              <a:t>.</a:t>
            </a:r>
            <a:r>
              <a:rPr lang="en-US" sz="2400" dirty="0">
                <a:solidFill>
                  <a:schemeClr val="bg1">
                    <a:lumMod val="85000"/>
                  </a:schemeClr>
                </a:solidFill>
              </a:rPr>
              <a:t> </a:t>
            </a:r>
          </a:p>
          <a:p>
            <a:pPr>
              <a:lnSpc>
                <a:spcPct val="150000"/>
              </a:lnSpc>
              <a:spcAft>
                <a:spcPts val="1800"/>
              </a:spcAft>
            </a:pPr>
            <a:r>
              <a:rPr lang="en-US" sz="2400" dirty="0"/>
              <a:t>Mean distance to centroid</a:t>
            </a:r>
          </a:p>
          <a:p>
            <a:pPr>
              <a:lnSpc>
                <a:spcPct val="150000"/>
              </a:lnSpc>
              <a:spcAft>
                <a:spcPts val="1800"/>
              </a:spcAft>
            </a:pPr>
            <a:r>
              <a:rPr lang="de-DE" sz="2400" dirty="0" err="1"/>
              <a:t>Centroid</a:t>
            </a:r>
            <a:r>
              <a:rPr lang="de-DE" sz="2400" dirty="0"/>
              <a:t> </a:t>
            </a:r>
            <a:r>
              <a:rPr lang="de-DE" sz="2400" dirty="0" err="1"/>
              <a:t>depends</a:t>
            </a:r>
            <a:r>
              <a:rPr lang="de-DE" sz="2400" dirty="0"/>
              <a:t> on </a:t>
            </a:r>
            <a:r>
              <a:rPr lang="de-DE" sz="2400" dirty="0" err="1"/>
              <a:t>species</a:t>
            </a:r>
            <a:r>
              <a:rPr lang="de-DE" sz="2400" dirty="0"/>
              <a:t> </a:t>
            </a:r>
            <a:r>
              <a:rPr lang="de-DE" sz="2400" dirty="0" err="1"/>
              <a:t>abundance</a:t>
            </a:r>
            <a:r>
              <a:rPr lang="de-DE" sz="2400" dirty="0"/>
              <a:t>. Abundant </a:t>
            </a:r>
            <a:r>
              <a:rPr lang="de-DE" sz="2400" dirty="0" err="1"/>
              <a:t>species</a:t>
            </a:r>
            <a:r>
              <a:rPr lang="de-DE" sz="2400" dirty="0"/>
              <a:t> </a:t>
            </a:r>
            <a:r>
              <a:rPr lang="de-DE" sz="2400" dirty="0" err="1"/>
              <a:t>have</a:t>
            </a:r>
            <a:r>
              <a:rPr lang="de-DE" sz="2400" dirty="0"/>
              <a:t> </a:t>
            </a:r>
            <a:r>
              <a:rPr lang="de-DE" sz="2400" dirty="0" err="1"/>
              <a:t>higher</a:t>
            </a:r>
            <a:r>
              <a:rPr lang="de-DE" sz="2400" dirty="0"/>
              <a:t> </a:t>
            </a:r>
            <a:r>
              <a:rPr lang="de-DE" sz="2400" dirty="0" err="1"/>
              <a:t>weight</a:t>
            </a:r>
            <a:r>
              <a:rPr lang="de-DE" sz="2400" dirty="0"/>
              <a:t> </a:t>
            </a:r>
            <a:endParaRPr lang="en-US" sz="2400" dirty="0"/>
          </a:p>
          <a:p>
            <a:pPr marL="0" indent="0">
              <a:lnSpc>
                <a:spcPct val="150000"/>
              </a:lnSpc>
              <a:buNone/>
            </a:pPr>
            <a:endParaRPr lang="en-US" sz="2400" dirty="0"/>
          </a:p>
        </p:txBody>
      </p:sp>
      <p:sp>
        <p:nvSpPr>
          <p:cNvPr id="3" name="Slide Number Placeholder 2">
            <a:extLst>
              <a:ext uri="{FF2B5EF4-FFF2-40B4-BE49-F238E27FC236}">
                <a16:creationId xmlns:a16="http://schemas.microsoft.com/office/drawing/2014/main" id="{18CA284F-6B7C-47BA-8F0E-A1A5D5BF4337}"/>
              </a:ext>
            </a:extLst>
          </p:cNvPr>
          <p:cNvSpPr>
            <a:spLocks noGrp="1"/>
          </p:cNvSpPr>
          <p:nvPr>
            <p:ph type="sldNum" sz="quarter" idx="12"/>
          </p:nvPr>
        </p:nvSpPr>
        <p:spPr/>
        <p:txBody>
          <a:bodyPr/>
          <a:lstStyle/>
          <a:p>
            <a:fld id="{C73C8D7F-9C84-47C4-B132-BAD03B6622AA}" type="slidenum">
              <a:rPr lang="LID4096" smtClean="0"/>
              <a:t>55</a:t>
            </a:fld>
            <a:endParaRPr lang="LID4096"/>
          </a:p>
        </p:txBody>
      </p:sp>
      <p:cxnSp>
        <p:nvCxnSpPr>
          <p:cNvPr id="15" name="Straight Connector 14">
            <a:extLst>
              <a:ext uri="{FF2B5EF4-FFF2-40B4-BE49-F238E27FC236}">
                <a16:creationId xmlns:a16="http://schemas.microsoft.com/office/drawing/2014/main" id="{D4C4AF23-DA64-4800-BF2D-6D7CAFBC546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840B0080-8B47-4590-AB12-111515AB3F3D}"/>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2177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51BAA3-FF09-AE41-AE55-981EA47957DF}"/>
              </a:ext>
            </a:extLst>
          </p:cNvPr>
          <p:cNvSpPr>
            <a:spLocks noGrp="1"/>
          </p:cNvSpPr>
          <p:nvPr>
            <p:ph type="sldNum" sz="quarter" idx="10"/>
          </p:nvPr>
        </p:nvSpPr>
        <p:spPr/>
        <p:txBody>
          <a:bodyPr/>
          <a:lstStyle/>
          <a:p>
            <a:fld id="{4C9BCB9A-1FC9-B141-82B1-F720E2D6C81A}" type="slidenum">
              <a:rPr lang="de-DE" smtClean="0"/>
              <a:pPr/>
              <a:t>56</a:t>
            </a:fld>
            <a:endParaRPr lang="de-DE" dirty="0"/>
          </a:p>
        </p:txBody>
      </p:sp>
      <p:grpSp>
        <p:nvGrpSpPr>
          <p:cNvPr id="221" name="Group 220">
            <a:extLst>
              <a:ext uri="{FF2B5EF4-FFF2-40B4-BE49-F238E27FC236}">
                <a16:creationId xmlns:a16="http://schemas.microsoft.com/office/drawing/2014/main" id="{242EDECE-2124-4412-A39A-BDB45BE05312}"/>
              </a:ext>
            </a:extLst>
          </p:cNvPr>
          <p:cNvGrpSpPr/>
          <p:nvPr/>
        </p:nvGrpSpPr>
        <p:grpSpPr>
          <a:xfrm>
            <a:off x="1973474" y="2630202"/>
            <a:ext cx="8245051" cy="3810688"/>
            <a:chOff x="1565722" y="1945522"/>
            <a:chExt cx="8420445" cy="3947694"/>
          </a:xfrm>
        </p:grpSpPr>
        <p:grpSp>
          <p:nvGrpSpPr>
            <p:cNvPr id="222" name="Group 221">
              <a:extLst>
                <a:ext uri="{FF2B5EF4-FFF2-40B4-BE49-F238E27FC236}">
                  <a16:creationId xmlns:a16="http://schemas.microsoft.com/office/drawing/2014/main" id="{3C3492D8-A4D7-456E-B39D-E919877E5D46}"/>
                </a:ext>
              </a:extLst>
            </p:cNvPr>
            <p:cNvGrpSpPr/>
            <p:nvPr/>
          </p:nvGrpSpPr>
          <p:grpSpPr>
            <a:xfrm>
              <a:off x="1565722" y="1945522"/>
              <a:ext cx="8420445" cy="3947694"/>
              <a:chOff x="1045798" y="1547587"/>
              <a:chExt cx="8420445" cy="3947694"/>
            </a:xfrm>
          </p:grpSpPr>
          <p:sp>
            <p:nvSpPr>
              <p:cNvPr id="242" name="Rectangle 241">
                <a:extLst>
                  <a:ext uri="{FF2B5EF4-FFF2-40B4-BE49-F238E27FC236}">
                    <a16:creationId xmlns:a16="http://schemas.microsoft.com/office/drawing/2014/main" id="{0ED20C9B-C7DB-46A8-9DF4-CBDD2CCD4273}"/>
                  </a:ext>
                </a:extLst>
              </p:cNvPr>
              <p:cNvSpPr/>
              <p:nvPr/>
            </p:nvSpPr>
            <p:spPr>
              <a:xfrm>
                <a:off x="2068124" y="1547587"/>
                <a:ext cx="7398119" cy="3947691"/>
              </a:xfrm>
              <a:prstGeom prst="rect">
                <a:avLst/>
              </a:prstGeom>
              <a:solidFill>
                <a:srgbClr val="A8D7E0"/>
              </a:solidFill>
              <a:ln w="0">
                <a:solidFill>
                  <a:srgbClr val="69C8C3"/>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dirty="0">
                  <a:solidFill>
                    <a:prstClr val="black"/>
                  </a:solidFill>
                </a:endParaRPr>
              </a:p>
            </p:txBody>
          </p:sp>
          <p:sp>
            <p:nvSpPr>
              <p:cNvPr id="243" name="Flowchart: Document 242">
                <a:extLst>
                  <a:ext uri="{FF2B5EF4-FFF2-40B4-BE49-F238E27FC236}">
                    <a16:creationId xmlns:a16="http://schemas.microsoft.com/office/drawing/2014/main" id="{7C3DFF46-96DC-4F61-B732-8D136012FDC4}"/>
                  </a:ext>
                </a:extLst>
              </p:cNvPr>
              <p:cNvSpPr/>
              <p:nvPr/>
            </p:nvSpPr>
            <p:spPr>
              <a:xfrm rot="5400000" flipV="1">
                <a:off x="135555" y="2511309"/>
                <a:ext cx="3947689" cy="2020255"/>
              </a:xfrm>
              <a:prstGeom prst="flowChartDocument">
                <a:avLst/>
              </a:prstGeom>
              <a:solidFill>
                <a:srgbClr val="329632"/>
              </a:solidFill>
              <a:ln w="25400" cap="flat" cmpd="sng" algn="ctr">
                <a:noFill/>
                <a:prstDash val="solid"/>
              </a:ln>
              <a:effectLst/>
            </p:spPr>
            <p:txBody>
              <a:bodyPr rtlCol="0" anchor="ctr"/>
              <a:lstStyle/>
              <a:p>
                <a:pPr algn="ctr" defTabSz="1219170"/>
                <a:endParaRPr lang="en-US" sz="2400" kern="0" dirty="0">
                  <a:solidFill>
                    <a:prstClr val="white"/>
                  </a:solidFill>
                </a:endParaRPr>
              </a:p>
            </p:txBody>
          </p:sp>
          <p:sp>
            <p:nvSpPr>
              <p:cNvPr id="244" name="Rectangle 243">
                <a:extLst>
                  <a:ext uri="{FF2B5EF4-FFF2-40B4-BE49-F238E27FC236}">
                    <a16:creationId xmlns:a16="http://schemas.microsoft.com/office/drawing/2014/main" id="{413417FB-4C17-4060-A278-EBE0CBEFE9DD}"/>
                  </a:ext>
                </a:extLst>
              </p:cNvPr>
              <p:cNvSpPr/>
              <p:nvPr/>
            </p:nvSpPr>
            <p:spPr>
              <a:xfrm>
                <a:off x="2594635" y="3006954"/>
                <a:ext cx="5777840" cy="36517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5" name="TextBox 244">
                <a:extLst>
                  <a:ext uri="{FF2B5EF4-FFF2-40B4-BE49-F238E27FC236}">
                    <a16:creationId xmlns:a16="http://schemas.microsoft.com/office/drawing/2014/main" id="{A48DE38E-57BA-4921-A967-6AAD6C2D0718}"/>
                  </a:ext>
                </a:extLst>
              </p:cNvPr>
              <p:cNvSpPr txBox="1"/>
              <p:nvPr/>
            </p:nvSpPr>
            <p:spPr>
              <a:xfrm>
                <a:off x="6765908" y="1647131"/>
                <a:ext cx="2301882"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46" name="Group 245">
                <a:extLst>
                  <a:ext uri="{FF2B5EF4-FFF2-40B4-BE49-F238E27FC236}">
                    <a16:creationId xmlns:a16="http://schemas.microsoft.com/office/drawing/2014/main" id="{2C4986D5-576E-4BA9-8335-EF27F421D2E8}"/>
                  </a:ext>
                </a:extLst>
              </p:cNvPr>
              <p:cNvGrpSpPr/>
              <p:nvPr/>
            </p:nvGrpSpPr>
            <p:grpSpPr>
              <a:xfrm>
                <a:off x="7307999" y="4112745"/>
                <a:ext cx="1301720" cy="1021133"/>
                <a:chOff x="9153860" y="4764759"/>
                <a:chExt cx="1301720" cy="1021133"/>
              </a:xfrm>
            </p:grpSpPr>
            <p:sp>
              <p:nvSpPr>
                <p:cNvPr id="433" name="Freeform 180">
                  <a:extLst>
                    <a:ext uri="{FF2B5EF4-FFF2-40B4-BE49-F238E27FC236}">
                      <a16:creationId xmlns:a16="http://schemas.microsoft.com/office/drawing/2014/main" id="{776814E3-D03A-4D96-85CF-D81FEEB70019}"/>
                    </a:ext>
                  </a:extLst>
                </p:cNvPr>
                <p:cNvSpPr>
                  <a:spLocks/>
                </p:cNvSpPr>
                <p:nvPr/>
              </p:nvSpPr>
              <p:spPr bwMode="auto">
                <a:xfrm>
                  <a:off x="9238575" y="5384386"/>
                  <a:ext cx="1113982" cy="401506"/>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434" name="Freihandform 55">
                  <a:extLst>
                    <a:ext uri="{FF2B5EF4-FFF2-40B4-BE49-F238E27FC236}">
                      <a16:creationId xmlns:a16="http://schemas.microsoft.com/office/drawing/2014/main" id="{73E86A53-8513-4AAC-BAA7-F80511802BA1}"/>
                    </a:ext>
                  </a:extLst>
                </p:cNvPr>
                <p:cNvSpPr/>
                <p:nvPr/>
              </p:nvSpPr>
              <p:spPr>
                <a:xfrm>
                  <a:off x="9317029" y="5122592"/>
                  <a:ext cx="1006990" cy="58158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435" name="TextBox 434">
                  <a:extLst>
                    <a:ext uri="{FF2B5EF4-FFF2-40B4-BE49-F238E27FC236}">
                      <a16:creationId xmlns:a16="http://schemas.microsoft.com/office/drawing/2014/main" id="{AC41DF32-5D58-4E16-A55F-D38DB097A35C}"/>
                    </a:ext>
                  </a:extLst>
                </p:cNvPr>
                <p:cNvSpPr txBox="1"/>
                <p:nvPr/>
              </p:nvSpPr>
              <p:spPr>
                <a:xfrm>
                  <a:off x="9153860" y="4764759"/>
                  <a:ext cx="1301720" cy="643867"/>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grpSp>
            <p:nvGrpSpPr>
              <p:cNvPr id="247" name="Group 246">
                <a:extLst>
                  <a:ext uri="{FF2B5EF4-FFF2-40B4-BE49-F238E27FC236}">
                    <a16:creationId xmlns:a16="http://schemas.microsoft.com/office/drawing/2014/main" id="{AFAF1B9E-CF19-4DF1-80D8-D72737556D7B}"/>
                  </a:ext>
                </a:extLst>
              </p:cNvPr>
              <p:cNvGrpSpPr/>
              <p:nvPr/>
            </p:nvGrpSpPr>
            <p:grpSpPr>
              <a:xfrm>
                <a:off x="7131434" y="2430883"/>
                <a:ext cx="1532434" cy="1466199"/>
                <a:chOff x="8664631" y="3187897"/>
                <a:chExt cx="1532434" cy="1466199"/>
              </a:xfrm>
            </p:grpSpPr>
            <p:sp>
              <p:nvSpPr>
                <p:cNvPr id="406" name="Rectangle 458">
                  <a:extLst>
                    <a:ext uri="{FF2B5EF4-FFF2-40B4-BE49-F238E27FC236}">
                      <a16:creationId xmlns:a16="http://schemas.microsoft.com/office/drawing/2014/main" id="{6E8FA0A9-5135-42E4-B13C-1291641FF10C}"/>
                    </a:ext>
                  </a:extLst>
                </p:cNvPr>
                <p:cNvSpPr>
                  <a:spLocks noChangeAspect="1"/>
                </p:cNvSpPr>
                <p:nvPr/>
              </p:nvSpPr>
              <p:spPr>
                <a:xfrm>
                  <a:off x="8664631" y="31878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407" name="Group 406">
                  <a:extLst>
                    <a:ext uri="{FF2B5EF4-FFF2-40B4-BE49-F238E27FC236}">
                      <a16:creationId xmlns:a16="http://schemas.microsoft.com/office/drawing/2014/main" id="{95A0AF3A-FEEB-4154-A461-FCD38D5D13B3}"/>
                    </a:ext>
                  </a:extLst>
                </p:cNvPr>
                <p:cNvGrpSpPr/>
                <p:nvPr/>
              </p:nvGrpSpPr>
              <p:grpSpPr>
                <a:xfrm>
                  <a:off x="8704930" y="3242290"/>
                  <a:ext cx="1474699" cy="1286964"/>
                  <a:chOff x="8619205" y="4918690"/>
                  <a:chExt cx="1474699" cy="1286964"/>
                </a:xfrm>
              </p:grpSpPr>
              <p:sp>
                <p:nvSpPr>
                  <p:cNvPr id="408" name="Oval 459">
                    <a:extLst>
                      <a:ext uri="{FF2B5EF4-FFF2-40B4-BE49-F238E27FC236}">
                        <a16:creationId xmlns:a16="http://schemas.microsoft.com/office/drawing/2014/main" id="{BFF4D592-2EC8-48BA-A0CC-D0574AF3A5A7}"/>
                      </a:ext>
                    </a:extLst>
                  </p:cNvPr>
                  <p:cNvSpPr>
                    <a:spLocks noChangeAspect="1"/>
                  </p:cNvSpPr>
                  <p:nvPr/>
                </p:nvSpPr>
                <p:spPr>
                  <a:xfrm>
                    <a:off x="8619205" y="5568493"/>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9" name="Oval 460">
                    <a:extLst>
                      <a:ext uri="{FF2B5EF4-FFF2-40B4-BE49-F238E27FC236}">
                        <a16:creationId xmlns:a16="http://schemas.microsoft.com/office/drawing/2014/main" id="{E316459D-4E37-41E4-A1B9-4C776DDEFE1A}"/>
                      </a:ext>
                    </a:extLst>
                  </p:cNvPr>
                  <p:cNvSpPr>
                    <a:spLocks noChangeAspect="1"/>
                  </p:cNvSpPr>
                  <p:nvPr/>
                </p:nvSpPr>
                <p:spPr>
                  <a:xfrm>
                    <a:off x="8768270" y="589302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0" name="Oval 461">
                    <a:extLst>
                      <a:ext uri="{FF2B5EF4-FFF2-40B4-BE49-F238E27FC236}">
                        <a16:creationId xmlns:a16="http://schemas.microsoft.com/office/drawing/2014/main" id="{6CCD3613-19D1-4470-A032-B941E4F627A6}"/>
                      </a:ext>
                    </a:extLst>
                  </p:cNvPr>
                  <p:cNvSpPr>
                    <a:spLocks noChangeAspect="1"/>
                  </p:cNvSpPr>
                  <p:nvPr/>
                </p:nvSpPr>
                <p:spPr>
                  <a:xfrm>
                    <a:off x="9105182" y="6016932"/>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1" name="Oval 462">
                    <a:extLst>
                      <a:ext uri="{FF2B5EF4-FFF2-40B4-BE49-F238E27FC236}">
                        <a16:creationId xmlns:a16="http://schemas.microsoft.com/office/drawing/2014/main" id="{A5E7AD03-3815-4AC3-B36F-A428D067B3F2}"/>
                      </a:ext>
                    </a:extLst>
                  </p:cNvPr>
                  <p:cNvSpPr>
                    <a:spLocks noChangeAspect="1"/>
                  </p:cNvSpPr>
                  <p:nvPr/>
                </p:nvSpPr>
                <p:spPr>
                  <a:xfrm>
                    <a:off x="9059513" y="5692396"/>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2" name="Oval 463">
                    <a:extLst>
                      <a:ext uri="{FF2B5EF4-FFF2-40B4-BE49-F238E27FC236}">
                        <a16:creationId xmlns:a16="http://schemas.microsoft.com/office/drawing/2014/main" id="{D2BF137F-49D5-4380-8EC8-53202B05A3BE}"/>
                      </a:ext>
                    </a:extLst>
                  </p:cNvPr>
                  <p:cNvSpPr>
                    <a:spLocks noChangeAspect="1"/>
                  </p:cNvSpPr>
                  <p:nvPr/>
                </p:nvSpPr>
                <p:spPr>
                  <a:xfrm>
                    <a:off x="9278710" y="558327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3" name="Oval 464">
                    <a:extLst>
                      <a:ext uri="{FF2B5EF4-FFF2-40B4-BE49-F238E27FC236}">
                        <a16:creationId xmlns:a16="http://schemas.microsoft.com/office/drawing/2014/main" id="{1E641BF6-E56F-4765-91FD-5DEB14D9334B}"/>
                      </a:ext>
                    </a:extLst>
                  </p:cNvPr>
                  <p:cNvSpPr>
                    <a:spLocks noChangeAspect="1"/>
                  </p:cNvSpPr>
                  <p:nvPr/>
                </p:nvSpPr>
                <p:spPr>
                  <a:xfrm>
                    <a:off x="8874984" y="5422905"/>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4" name="Oval 465">
                    <a:extLst>
                      <a:ext uri="{FF2B5EF4-FFF2-40B4-BE49-F238E27FC236}">
                        <a16:creationId xmlns:a16="http://schemas.microsoft.com/office/drawing/2014/main" id="{7B6C853D-B947-4CD1-8A67-32CB6084A984}"/>
                      </a:ext>
                    </a:extLst>
                  </p:cNvPr>
                  <p:cNvSpPr>
                    <a:spLocks noChangeAspect="1"/>
                  </p:cNvSpPr>
                  <p:nvPr/>
                </p:nvSpPr>
                <p:spPr>
                  <a:xfrm>
                    <a:off x="9400522" y="573757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5" name="Oval 466">
                    <a:extLst>
                      <a:ext uri="{FF2B5EF4-FFF2-40B4-BE49-F238E27FC236}">
                        <a16:creationId xmlns:a16="http://schemas.microsoft.com/office/drawing/2014/main" id="{FFF98B0E-E38C-4A62-B92C-AEA26F243E3D}"/>
                      </a:ext>
                    </a:extLst>
                  </p:cNvPr>
                  <p:cNvSpPr>
                    <a:spLocks noChangeAspect="1"/>
                  </p:cNvSpPr>
                  <p:nvPr/>
                </p:nvSpPr>
                <p:spPr>
                  <a:xfrm>
                    <a:off x="9654425" y="575435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6" name="Oval 467">
                    <a:extLst>
                      <a:ext uri="{FF2B5EF4-FFF2-40B4-BE49-F238E27FC236}">
                        <a16:creationId xmlns:a16="http://schemas.microsoft.com/office/drawing/2014/main" id="{3F4BF52C-9579-4281-9F00-6CC4D7F7001F}"/>
                      </a:ext>
                    </a:extLst>
                  </p:cNvPr>
                  <p:cNvSpPr>
                    <a:spLocks noChangeAspect="1"/>
                  </p:cNvSpPr>
                  <p:nvPr/>
                </p:nvSpPr>
                <p:spPr>
                  <a:xfrm>
                    <a:off x="9025763" y="5441021"/>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7" name="Oval 468">
                    <a:extLst>
                      <a:ext uri="{FF2B5EF4-FFF2-40B4-BE49-F238E27FC236}">
                        <a16:creationId xmlns:a16="http://schemas.microsoft.com/office/drawing/2014/main" id="{DE32E3AE-2DDC-4CA0-A88A-1C41D6AAF791}"/>
                      </a:ext>
                    </a:extLst>
                  </p:cNvPr>
                  <p:cNvSpPr>
                    <a:spLocks noChangeAspect="1"/>
                  </p:cNvSpPr>
                  <p:nvPr/>
                </p:nvSpPr>
                <p:spPr>
                  <a:xfrm>
                    <a:off x="9376551" y="5136930"/>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18" name="Oval 469">
                    <a:extLst>
                      <a:ext uri="{FF2B5EF4-FFF2-40B4-BE49-F238E27FC236}">
                        <a16:creationId xmlns:a16="http://schemas.microsoft.com/office/drawing/2014/main" id="{DE282949-00AC-492C-8E74-D0BEBBD5493D}"/>
                      </a:ext>
                    </a:extLst>
                  </p:cNvPr>
                  <p:cNvSpPr>
                    <a:spLocks noChangeAspect="1"/>
                  </p:cNvSpPr>
                  <p:nvPr/>
                </p:nvSpPr>
                <p:spPr>
                  <a:xfrm>
                    <a:off x="9547711" y="5626877"/>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9" name="Oval 470">
                    <a:extLst>
                      <a:ext uri="{FF2B5EF4-FFF2-40B4-BE49-F238E27FC236}">
                        <a16:creationId xmlns:a16="http://schemas.microsoft.com/office/drawing/2014/main" id="{7C5620DF-AD5A-4AFC-9E1D-A5D468F47983}"/>
                      </a:ext>
                    </a:extLst>
                  </p:cNvPr>
                  <p:cNvSpPr>
                    <a:spLocks noChangeAspect="1"/>
                  </p:cNvSpPr>
                  <p:nvPr/>
                </p:nvSpPr>
                <p:spPr>
                  <a:xfrm>
                    <a:off x="8751568" y="5323610"/>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0" name="Oval 455">
                    <a:extLst>
                      <a:ext uri="{FF2B5EF4-FFF2-40B4-BE49-F238E27FC236}">
                        <a16:creationId xmlns:a16="http://schemas.microsoft.com/office/drawing/2014/main" id="{34751AD9-C573-415B-A076-86B5B67FAD12}"/>
                      </a:ext>
                    </a:extLst>
                  </p:cNvPr>
                  <p:cNvSpPr>
                    <a:spLocks noChangeAspect="1"/>
                  </p:cNvSpPr>
                  <p:nvPr/>
                </p:nvSpPr>
                <p:spPr>
                  <a:xfrm>
                    <a:off x="9389735" y="534333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1" name="Oval 456">
                    <a:extLst>
                      <a:ext uri="{FF2B5EF4-FFF2-40B4-BE49-F238E27FC236}">
                        <a16:creationId xmlns:a16="http://schemas.microsoft.com/office/drawing/2014/main" id="{FB160FA1-FD40-481B-901B-09BCA1CAE05F}"/>
                      </a:ext>
                    </a:extLst>
                  </p:cNvPr>
                  <p:cNvSpPr>
                    <a:spLocks noChangeAspect="1"/>
                  </p:cNvSpPr>
                  <p:nvPr/>
                </p:nvSpPr>
                <p:spPr>
                  <a:xfrm>
                    <a:off x="9333746" y="5852053"/>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2" name="Oval 457">
                    <a:extLst>
                      <a:ext uri="{FF2B5EF4-FFF2-40B4-BE49-F238E27FC236}">
                        <a16:creationId xmlns:a16="http://schemas.microsoft.com/office/drawing/2014/main" id="{E909CAE0-F871-4644-BB20-A193C2F63B4B}"/>
                      </a:ext>
                    </a:extLst>
                  </p:cNvPr>
                  <p:cNvSpPr>
                    <a:spLocks noChangeAspect="1"/>
                  </p:cNvSpPr>
                  <p:nvPr/>
                </p:nvSpPr>
                <p:spPr>
                  <a:xfrm>
                    <a:off x="9952310" y="523184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3" name="Oval 444">
                    <a:extLst>
                      <a:ext uri="{FF2B5EF4-FFF2-40B4-BE49-F238E27FC236}">
                        <a16:creationId xmlns:a16="http://schemas.microsoft.com/office/drawing/2014/main" id="{054A9908-7837-4DB6-B134-B51F9BA59CF1}"/>
                      </a:ext>
                    </a:extLst>
                  </p:cNvPr>
                  <p:cNvSpPr>
                    <a:spLocks noChangeAspect="1"/>
                  </p:cNvSpPr>
                  <p:nvPr/>
                </p:nvSpPr>
                <p:spPr>
                  <a:xfrm>
                    <a:off x="10008293" y="49532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4" name="Oval 445">
                    <a:extLst>
                      <a:ext uri="{FF2B5EF4-FFF2-40B4-BE49-F238E27FC236}">
                        <a16:creationId xmlns:a16="http://schemas.microsoft.com/office/drawing/2014/main" id="{0DC6E3F4-53CC-4E62-83DC-4B0274322FC0}"/>
                      </a:ext>
                    </a:extLst>
                  </p:cNvPr>
                  <p:cNvSpPr>
                    <a:spLocks noChangeAspect="1"/>
                  </p:cNvSpPr>
                  <p:nvPr/>
                </p:nvSpPr>
                <p:spPr>
                  <a:xfrm>
                    <a:off x="9055144" y="5142753"/>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5" name="Oval 446">
                    <a:extLst>
                      <a:ext uri="{FF2B5EF4-FFF2-40B4-BE49-F238E27FC236}">
                        <a16:creationId xmlns:a16="http://schemas.microsoft.com/office/drawing/2014/main" id="{86C53E53-F2D6-4352-991C-654A4D49CCF6}"/>
                      </a:ext>
                    </a:extLst>
                  </p:cNvPr>
                  <p:cNvSpPr>
                    <a:spLocks noChangeAspect="1"/>
                  </p:cNvSpPr>
                  <p:nvPr/>
                </p:nvSpPr>
                <p:spPr>
                  <a:xfrm>
                    <a:off x="8757495" y="6123702"/>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6" name="Oval 447">
                    <a:extLst>
                      <a:ext uri="{FF2B5EF4-FFF2-40B4-BE49-F238E27FC236}">
                        <a16:creationId xmlns:a16="http://schemas.microsoft.com/office/drawing/2014/main" id="{028848BF-993F-43F6-9740-5A72BD938141}"/>
                      </a:ext>
                    </a:extLst>
                  </p:cNvPr>
                  <p:cNvSpPr>
                    <a:spLocks noChangeAspect="1"/>
                  </p:cNvSpPr>
                  <p:nvPr/>
                </p:nvSpPr>
                <p:spPr>
                  <a:xfrm>
                    <a:off x="9001788" y="6079061"/>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7" name="Oval 448">
                    <a:extLst>
                      <a:ext uri="{FF2B5EF4-FFF2-40B4-BE49-F238E27FC236}">
                        <a16:creationId xmlns:a16="http://schemas.microsoft.com/office/drawing/2014/main" id="{79E172B6-0447-4CA4-8BB8-729BA2861E10}"/>
                      </a:ext>
                    </a:extLst>
                  </p:cNvPr>
                  <p:cNvSpPr>
                    <a:spLocks noChangeAspect="1"/>
                  </p:cNvSpPr>
                  <p:nvPr/>
                </p:nvSpPr>
                <p:spPr>
                  <a:xfrm>
                    <a:off x="8723766" y="49186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8" name="Oval 449">
                    <a:extLst>
                      <a:ext uri="{FF2B5EF4-FFF2-40B4-BE49-F238E27FC236}">
                        <a16:creationId xmlns:a16="http://schemas.microsoft.com/office/drawing/2014/main" id="{2CECB5EC-EEDF-4AD9-B678-C00170AD86B1}"/>
                      </a:ext>
                    </a:extLst>
                  </p:cNvPr>
                  <p:cNvSpPr>
                    <a:spLocks noChangeAspect="1"/>
                  </p:cNvSpPr>
                  <p:nvPr/>
                </p:nvSpPr>
                <p:spPr>
                  <a:xfrm>
                    <a:off x="8746308" y="5053664"/>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9" name="Oval 450">
                    <a:extLst>
                      <a:ext uri="{FF2B5EF4-FFF2-40B4-BE49-F238E27FC236}">
                        <a16:creationId xmlns:a16="http://schemas.microsoft.com/office/drawing/2014/main" id="{838D4E50-313D-4620-9E3A-D66565EAEF4B}"/>
                      </a:ext>
                    </a:extLst>
                  </p:cNvPr>
                  <p:cNvSpPr>
                    <a:spLocks noChangeAspect="1"/>
                  </p:cNvSpPr>
                  <p:nvPr/>
                </p:nvSpPr>
                <p:spPr>
                  <a:xfrm>
                    <a:off x="8818224" y="5720665"/>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0" name="Oval 451">
                    <a:extLst>
                      <a:ext uri="{FF2B5EF4-FFF2-40B4-BE49-F238E27FC236}">
                        <a16:creationId xmlns:a16="http://schemas.microsoft.com/office/drawing/2014/main" id="{75EBE282-8C63-42A7-80E2-CA22734E7154}"/>
                      </a:ext>
                    </a:extLst>
                  </p:cNvPr>
                  <p:cNvSpPr>
                    <a:spLocks noChangeAspect="1"/>
                  </p:cNvSpPr>
                  <p:nvPr/>
                </p:nvSpPr>
                <p:spPr>
                  <a:xfrm>
                    <a:off x="8940062" y="56677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31" name="Oval 452">
                    <a:extLst>
                      <a:ext uri="{FF2B5EF4-FFF2-40B4-BE49-F238E27FC236}">
                        <a16:creationId xmlns:a16="http://schemas.microsoft.com/office/drawing/2014/main" id="{3507102B-98D4-427C-95EA-7326E5866F2E}"/>
                      </a:ext>
                    </a:extLst>
                  </p:cNvPr>
                  <p:cNvSpPr>
                    <a:spLocks noChangeAspect="1"/>
                  </p:cNvSpPr>
                  <p:nvPr/>
                </p:nvSpPr>
                <p:spPr>
                  <a:xfrm>
                    <a:off x="9663493" y="49390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2" name="Oval 453">
                    <a:extLst>
                      <a:ext uri="{FF2B5EF4-FFF2-40B4-BE49-F238E27FC236}">
                        <a16:creationId xmlns:a16="http://schemas.microsoft.com/office/drawing/2014/main" id="{5DFAF026-E8F6-4E6F-8E80-734A5B355DC5}"/>
                      </a:ext>
                    </a:extLst>
                  </p:cNvPr>
                  <p:cNvSpPr>
                    <a:spLocks noChangeAspect="1"/>
                  </p:cNvSpPr>
                  <p:nvPr/>
                </p:nvSpPr>
                <p:spPr>
                  <a:xfrm>
                    <a:off x="9498116" y="5996041"/>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grpSp>
            <p:nvGrpSpPr>
              <p:cNvPr id="248" name="Group 247">
                <a:extLst>
                  <a:ext uri="{FF2B5EF4-FFF2-40B4-BE49-F238E27FC236}">
                    <a16:creationId xmlns:a16="http://schemas.microsoft.com/office/drawing/2014/main" id="{793C04E5-2ACD-48B0-8949-52D6AFB441D6}"/>
                  </a:ext>
                </a:extLst>
              </p:cNvPr>
              <p:cNvGrpSpPr/>
              <p:nvPr/>
            </p:nvGrpSpPr>
            <p:grpSpPr>
              <a:xfrm>
                <a:off x="3305091" y="2430884"/>
                <a:ext cx="1532434" cy="1466199"/>
                <a:chOff x="3305091" y="2430884"/>
                <a:chExt cx="1532434" cy="1466199"/>
              </a:xfrm>
            </p:grpSpPr>
            <p:sp>
              <p:nvSpPr>
                <p:cNvPr id="396" name="Rectangle 458">
                  <a:extLst>
                    <a:ext uri="{FF2B5EF4-FFF2-40B4-BE49-F238E27FC236}">
                      <a16:creationId xmlns:a16="http://schemas.microsoft.com/office/drawing/2014/main" id="{7B287539-79ED-41E4-B015-1EF42533BEB7}"/>
                    </a:ext>
                  </a:extLst>
                </p:cNvPr>
                <p:cNvSpPr>
                  <a:spLocks noChangeAspect="1"/>
                </p:cNvSpPr>
                <p:nvPr/>
              </p:nvSpPr>
              <p:spPr>
                <a:xfrm>
                  <a:off x="3305091" y="2430884"/>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97" name="Group 396">
                  <a:extLst>
                    <a:ext uri="{FF2B5EF4-FFF2-40B4-BE49-F238E27FC236}">
                      <a16:creationId xmlns:a16="http://schemas.microsoft.com/office/drawing/2014/main" id="{FED6D369-F0DE-4E2F-86F1-2C56499417F5}"/>
                    </a:ext>
                  </a:extLst>
                </p:cNvPr>
                <p:cNvGrpSpPr/>
                <p:nvPr/>
              </p:nvGrpSpPr>
              <p:grpSpPr>
                <a:xfrm>
                  <a:off x="3592122" y="2869438"/>
                  <a:ext cx="799974" cy="590669"/>
                  <a:chOff x="5231985" y="5343336"/>
                  <a:chExt cx="799974" cy="590669"/>
                </a:xfrm>
              </p:grpSpPr>
              <p:sp>
                <p:nvSpPr>
                  <p:cNvPr id="398" name="Oval 462">
                    <a:extLst>
                      <a:ext uri="{FF2B5EF4-FFF2-40B4-BE49-F238E27FC236}">
                        <a16:creationId xmlns:a16="http://schemas.microsoft.com/office/drawing/2014/main" id="{58224D45-B06B-41F9-A03E-CFEC38ABE26E}"/>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9" name="Oval 463">
                    <a:extLst>
                      <a:ext uri="{FF2B5EF4-FFF2-40B4-BE49-F238E27FC236}">
                        <a16:creationId xmlns:a16="http://schemas.microsoft.com/office/drawing/2014/main" id="{025D8447-0452-4544-B4DF-076E61EE2A3F}"/>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0" name="Oval 465">
                    <a:extLst>
                      <a:ext uri="{FF2B5EF4-FFF2-40B4-BE49-F238E27FC236}">
                        <a16:creationId xmlns:a16="http://schemas.microsoft.com/office/drawing/2014/main" id="{124DE501-088D-40B2-BC21-785C2275516D}"/>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1" name="Oval 466">
                    <a:extLst>
                      <a:ext uri="{FF2B5EF4-FFF2-40B4-BE49-F238E27FC236}">
                        <a16:creationId xmlns:a16="http://schemas.microsoft.com/office/drawing/2014/main" id="{0DEBC949-9483-41BE-80F4-831B0CF75C20}"/>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2" name="Oval 469">
                    <a:extLst>
                      <a:ext uri="{FF2B5EF4-FFF2-40B4-BE49-F238E27FC236}">
                        <a16:creationId xmlns:a16="http://schemas.microsoft.com/office/drawing/2014/main" id="{DECA1CC6-AD28-45CC-A785-1810FBB4623D}"/>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3" name="Oval 455">
                    <a:extLst>
                      <a:ext uri="{FF2B5EF4-FFF2-40B4-BE49-F238E27FC236}">
                        <a16:creationId xmlns:a16="http://schemas.microsoft.com/office/drawing/2014/main" id="{50B160D8-C5D7-415A-B369-BF239CAE32A6}"/>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4" name="Oval 456">
                    <a:extLst>
                      <a:ext uri="{FF2B5EF4-FFF2-40B4-BE49-F238E27FC236}">
                        <a16:creationId xmlns:a16="http://schemas.microsoft.com/office/drawing/2014/main" id="{19D2E550-0A40-4267-9B10-9529984A868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5" name="Oval 451">
                    <a:extLst>
                      <a:ext uri="{FF2B5EF4-FFF2-40B4-BE49-F238E27FC236}">
                        <a16:creationId xmlns:a16="http://schemas.microsoft.com/office/drawing/2014/main" id="{640458C0-06BB-4B68-8414-F5D27ED166F4}"/>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nvGrpSpPr>
              <p:cNvPr id="249" name="Group 248">
                <a:extLst>
                  <a:ext uri="{FF2B5EF4-FFF2-40B4-BE49-F238E27FC236}">
                    <a16:creationId xmlns:a16="http://schemas.microsoft.com/office/drawing/2014/main" id="{3CF6A0F5-8F02-4DA2-BD2D-025B7A485AD8}"/>
                  </a:ext>
                </a:extLst>
              </p:cNvPr>
              <p:cNvGrpSpPr/>
              <p:nvPr/>
            </p:nvGrpSpPr>
            <p:grpSpPr>
              <a:xfrm>
                <a:off x="5195078" y="2448186"/>
                <a:ext cx="1532434" cy="1466199"/>
                <a:chOff x="5521123" y="2448186"/>
                <a:chExt cx="1532434" cy="1466199"/>
              </a:xfrm>
            </p:grpSpPr>
            <p:sp>
              <p:nvSpPr>
                <p:cNvPr id="360" name="Rectangle 458">
                  <a:extLst>
                    <a:ext uri="{FF2B5EF4-FFF2-40B4-BE49-F238E27FC236}">
                      <a16:creationId xmlns:a16="http://schemas.microsoft.com/office/drawing/2014/main" id="{278938CB-E3AF-409B-9D83-8F9105A0B434}"/>
                    </a:ext>
                  </a:extLst>
                </p:cNvPr>
                <p:cNvSpPr>
                  <a:spLocks noChangeAspect="1"/>
                </p:cNvSpPr>
                <p:nvPr/>
              </p:nvSpPr>
              <p:spPr>
                <a:xfrm>
                  <a:off x="5521123" y="2448186"/>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61" name="Group 360">
                  <a:extLst>
                    <a:ext uri="{FF2B5EF4-FFF2-40B4-BE49-F238E27FC236}">
                      <a16:creationId xmlns:a16="http://schemas.microsoft.com/office/drawing/2014/main" id="{FEAC8279-AAFE-471E-9693-4CB31F7D50FB}"/>
                    </a:ext>
                  </a:extLst>
                </p:cNvPr>
                <p:cNvGrpSpPr/>
                <p:nvPr/>
              </p:nvGrpSpPr>
              <p:grpSpPr>
                <a:xfrm>
                  <a:off x="5539941" y="2493034"/>
                  <a:ext cx="1474699" cy="1286964"/>
                  <a:chOff x="6748925" y="4938513"/>
                  <a:chExt cx="1474699" cy="1286964"/>
                </a:xfrm>
              </p:grpSpPr>
              <p:sp>
                <p:nvSpPr>
                  <p:cNvPr id="371" name="Oval 459">
                    <a:extLst>
                      <a:ext uri="{FF2B5EF4-FFF2-40B4-BE49-F238E27FC236}">
                        <a16:creationId xmlns:a16="http://schemas.microsoft.com/office/drawing/2014/main" id="{0F7849F8-D625-464D-9CDD-939355668D20}"/>
                      </a:ext>
                    </a:extLst>
                  </p:cNvPr>
                  <p:cNvSpPr>
                    <a:spLocks noChangeAspect="1"/>
                  </p:cNvSpPr>
                  <p:nvPr/>
                </p:nvSpPr>
                <p:spPr>
                  <a:xfrm>
                    <a:off x="6748925" y="5588316"/>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2" name="Oval 460">
                    <a:extLst>
                      <a:ext uri="{FF2B5EF4-FFF2-40B4-BE49-F238E27FC236}">
                        <a16:creationId xmlns:a16="http://schemas.microsoft.com/office/drawing/2014/main" id="{BDEF12E5-58C7-4459-94B1-03A28FC5DEB9}"/>
                      </a:ext>
                    </a:extLst>
                  </p:cNvPr>
                  <p:cNvSpPr>
                    <a:spLocks noChangeAspect="1"/>
                  </p:cNvSpPr>
                  <p:nvPr/>
                </p:nvSpPr>
                <p:spPr>
                  <a:xfrm>
                    <a:off x="6897990" y="591285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3" name="Oval 461">
                    <a:extLst>
                      <a:ext uri="{FF2B5EF4-FFF2-40B4-BE49-F238E27FC236}">
                        <a16:creationId xmlns:a16="http://schemas.microsoft.com/office/drawing/2014/main" id="{5480456D-724C-4348-822A-57ACB932F047}"/>
                      </a:ext>
                    </a:extLst>
                  </p:cNvPr>
                  <p:cNvSpPr>
                    <a:spLocks noChangeAspect="1"/>
                  </p:cNvSpPr>
                  <p:nvPr/>
                </p:nvSpPr>
                <p:spPr>
                  <a:xfrm>
                    <a:off x="7234902" y="6036755"/>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4" name="Oval 462">
                    <a:extLst>
                      <a:ext uri="{FF2B5EF4-FFF2-40B4-BE49-F238E27FC236}">
                        <a16:creationId xmlns:a16="http://schemas.microsoft.com/office/drawing/2014/main" id="{63B85883-7926-483D-B20D-19ACAB109CFA}"/>
                      </a:ext>
                    </a:extLst>
                  </p:cNvPr>
                  <p:cNvSpPr>
                    <a:spLocks noChangeAspect="1"/>
                  </p:cNvSpPr>
                  <p:nvPr/>
                </p:nvSpPr>
                <p:spPr>
                  <a:xfrm>
                    <a:off x="7189233" y="5712219"/>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5" name="Oval 463">
                    <a:extLst>
                      <a:ext uri="{FF2B5EF4-FFF2-40B4-BE49-F238E27FC236}">
                        <a16:creationId xmlns:a16="http://schemas.microsoft.com/office/drawing/2014/main" id="{81CF905A-9078-4AD6-8423-77E7935DFDCA}"/>
                      </a:ext>
                    </a:extLst>
                  </p:cNvPr>
                  <p:cNvSpPr>
                    <a:spLocks noChangeAspect="1"/>
                  </p:cNvSpPr>
                  <p:nvPr/>
                </p:nvSpPr>
                <p:spPr>
                  <a:xfrm>
                    <a:off x="7408430" y="560309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6" name="Oval 464">
                    <a:extLst>
                      <a:ext uri="{FF2B5EF4-FFF2-40B4-BE49-F238E27FC236}">
                        <a16:creationId xmlns:a16="http://schemas.microsoft.com/office/drawing/2014/main" id="{EDD13911-BE77-4F12-90B9-7170F2BD004C}"/>
                      </a:ext>
                    </a:extLst>
                  </p:cNvPr>
                  <p:cNvSpPr>
                    <a:spLocks noChangeAspect="1"/>
                  </p:cNvSpPr>
                  <p:nvPr/>
                </p:nvSpPr>
                <p:spPr>
                  <a:xfrm>
                    <a:off x="7004704" y="5442728"/>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7" name="Oval 465">
                    <a:extLst>
                      <a:ext uri="{FF2B5EF4-FFF2-40B4-BE49-F238E27FC236}">
                        <a16:creationId xmlns:a16="http://schemas.microsoft.com/office/drawing/2014/main" id="{208B33B8-D717-41DA-8A5B-A96AC9C28849}"/>
                      </a:ext>
                    </a:extLst>
                  </p:cNvPr>
                  <p:cNvSpPr>
                    <a:spLocks noChangeAspect="1"/>
                  </p:cNvSpPr>
                  <p:nvPr/>
                </p:nvSpPr>
                <p:spPr>
                  <a:xfrm>
                    <a:off x="7530242" y="575740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8" name="Oval 466">
                    <a:extLst>
                      <a:ext uri="{FF2B5EF4-FFF2-40B4-BE49-F238E27FC236}">
                        <a16:creationId xmlns:a16="http://schemas.microsoft.com/office/drawing/2014/main" id="{6ED13ED1-250B-4B3D-B02A-57434EC834FA}"/>
                      </a:ext>
                    </a:extLst>
                  </p:cNvPr>
                  <p:cNvSpPr>
                    <a:spLocks noChangeAspect="1"/>
                  </p:cNvSpPr>
                  <p:nvPr/>
                </p:nvSpPr>
                <p:spPr>
                  <a:xfrm>
                    <a:off x="7784145" y="577417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9" name="Oval 467">
                    <a:extLst>
                      <a:ext uri="{FF2B5EF4-FFF2-40B4-BE49-F238E27FC236}">
                        <a16:creationId xmlns:a16="http://schemas.microsoft.com/office/drawing/2014/main" id="{3409ED70-1895-43E3-9103-DDA3B14BA758}"/>
                      </a:ext>
                    </a:extLst>
                  </p:cNvPr>
                  <p:cNvSpPr>
                    <a:spLocks noChangeAspect="1"/>
                  </p:cNvSpPr>
                  <p:nvPr/>
                </p:nvSpPr>
                <p:spPr>
                  <a:xfrm>
                    <a:off x="7155483" y="5460844"/>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0" name="Oval 468">
                    <a:extLst>
                      <a:ext uri="{FF2B5EF4-FFF2-40B4-BE49-F238E27FC236}">
                        <a16:creationId xmlns:a16="http://schemas.microsoft.com/office/drawing/2014/main" id="{ABDCBF73-6A3A-4FDA-87A8-382DB8DFA9D4}"/>
                      </a:ext>
                    </a:extLst>
                  </p:cNvPr>
                  <p:cNvSpPr>
                    <a:spLocks noChangeAspect="1"/>
                  </p:cNvSpPr>
                  <p:nvPr/>
                </p:nvSpPr>
                <p:spPr>
                  <a:xfrm>
                    <a:off x="7506271" y="5156753"/>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81" name="Oval 469">
                    <a:extLst>
                      <a:ext uri="{FF2B5EF4-FFF2-40B4-BE49-F238E27FC236}">
                        <a16:creationId xmlns:a16="http://schemas.microsoft.com/office/drawing/2014/main" id="{D6902286-926F-457C-AC5F-BFBD0423B4CE}"/>
                      </a:ext>
                    </a:extLst>
                  </p:cNvPr>
                  <p:cNvSpPr>
                    <a:spLocks noChangeAspect="1"/>
                  </p:cNvSpPr>
                  <p:nvPr/>
                </p:nvSpPr>
                <p:spPr>
                  <a:xfrm>
                    <a:off x="7677431" y="5646700"/>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2" name="Oval 470">
                    <a:extLst>
                      <a:ext uri="{FF2B5EF4-FFF2-40B4-BE49-F238E27FC236}">
                        <a16:creationId xmlns:a16="http://schemas.microsoft.com/office/drawing/2014/main" id="{43B859D0-8408-4336-AF4F-7F02AA5B5747}"/>
                      </a:ext>
                    </a:extLst>
                  </p:cNvPr>
                  <p:cNvSpPr>
                    <a:spLocks noChangeAspect="1"/>
                  </p:cNvSpPr>
                  <p:nvPr/>
                </p:nvSpPr>
                <p:spPr>
                  <a:xfrm>
                    <a:off x="6881288" y="5343433"/>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3" name="Oval 455">
                    <a:extLst>
                      <a:ext uri="{FF2B5EF4-FFF2-40B4-BE49-F238E27FC236}">
                        <a16:creationId xmlns:a16="http://schemas.microsoft.com/office/drawing/2014/main" id="{2CCEF7FC-E4B2-43CE-8799-02A90DB9734B}"/>
                      </a:ext>
                    </a:extLst>
                  </p:cNvPr>
                  <p:cNvSpPr>
                    <a:spLocks noChangeAspect="1"/>
                  </p:cNvSpPr>
                  <p:nvPr/>
                </p:nvSpPr>
                <p:spPr>
                  <a:xfrm>
                    <a:off x="7519455" y="536315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4" name="Oval 456">
                    <a:extLst>
                      <a:ext uri="{FF2B5EF4-FFF2-40B4-BE49-F238E27FC236}">
                        <a16:creationId xmlns:a16="http://schemas.microsoft.com/office/drawing/2014/main" id="{3A953438-1C12-4E9C-BF13-2EB824578F12}"/>
                      </a:ext>
                    </a:extLst>
                  </p:cNvPr>
                  <p:cNvSpPr>
                    <a:spLocks noChangeAspect="1"/>
                  </p:cNvSpPr>
                  <p:nvPr/>
                </p:nvSpPr>
                <p:spPr>
                  <a:xfrm>
                    <a:off x="7463466" y="5871876"/>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5" name="Oval 457">
                    <a:extLst>
                      <a:ext uri="{FF2B5EF4-FFF2-40B4-BE49-F238E27FC236}">
                        <a16:creationId xmlns:a16="http://schemas.microsoft.com/office/drawing/2014/main" id="{B9E3D2D2-C8C8-4FBA-BA3E-7D8D54136375}"/>
                      </a:ext>
                    </a:extLst>
                  </p:cNvPr>
                  <p:cNvSpPr>
                    <a:spLocks noChangeAspect="1"/>
                  </p:cNvSpPr>
                  <p:nvPr/>
                </p:nvSpPr>
                <p:spPr>
                  <a:xfrm>
                    <a:off x="8082030" y="525166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6" name="Oval 444">
                    <a:extLst>
                      <a:ext uri="{FF2B5EF4-FFF2-40B4-BE49-F238E27FC236}">
                        <a16:creationId xmlns:a16="http://schemas.microsoft.com/office/drawing/2014/main" id="{5E028570-0EE5-411D-827D-2077B1658982}"/>
                      </a:ext>
                    </a:extLst>
                  </p:cNvPr>
                  <p:cNvSpPr>
                    <a:spLocks noChangeAspect="1"/>
                  </p:cNvSpPr>
                  <p:nvPr/>
                </p:nvSpPr>
                <p:spPr>
                  <a:xfrm>
                    <a:off x="8138013" y="49731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7" name="Oval 445">
                    <a:extLst>
                      <a:ext uri="{FF2B5EF4-FFF2-40B4-BE49-F238E27FC236}">
                        <a16:creationId xmlns:a16="http://schemas.microsoft.com/office/drawing/2014/main" id="{D8F6366C-1B47-491D-9909-02BE154A7E2E}"/>
                      </a:ext>
                    </a:extLst>
                  </p:cNvPr>
                  <p:cNvSpPr>
                    <a:spLocks noChangeAspect="1"/>
                  </p:cNvSpPr>
                  <p:nvPr/>
                </p:nvSpPr>
                <p:spPr>
                  <a:xfrm>
                    <a:off x="7184864" y="5162576"/>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8" name="Oval 446">
                    <a:extLst>
                      <a:ext uri="{FF2B5EF4-FFF2-40B4-BE49-F238E27FC236}">
                        <a16:creationId xmlns:a16="http://schemas.microsoft.com/office/drawing/2014/main" id="{1EF603C3-21FF-4E07-A75D-02461FDDFA12}"/>
                      </a:ext>
                    </a:extLst>
                  </p:cNvPr>
                  <p:cNvSpPr>
                    <a:spLocks noChangeAspect="1"/>
                  </p:cNvSpPr>
                  <p:nvPr/>
                </p:nvSpPr>
                <p:spPr>
                  <a:xfrm>
                    <a:off x="6887215" y="6143525"/>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9" name="Oval 447">
                    <a:extLst>
                      <a:ext uri="{FF2B5EF4-FFF2-40B4-BE49-F238E27FC236}">
                        <a16:creationId xmlns:a16="http://schemas.microsoft.com/office/drawing/2014/main" id="{E5C37C15-6BA9-4C5B-AE69-517D03280ACD}"/>
                      </a:ext>
                    </a:extLst>
                  </p:cNvPr>
                  <p:cNvSpPr>
                    <a:spLocks noChangeAspect="1"/>
                  </p:cNvSpPr>
                  <p:nvPr/>
                </p:nvSpPr>
                <p:spPr>
                  <a:xfrm>
                    <a:off x="7131508" y="6098884"/>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0" name="Oval 448">
                    <a:extLst>
                      <a:ext uri="{FF2B5EF4-FFF2-40B4-BE49-F238E27FC236}">
                        <a16:creationId xmlns:a16="http://schemas.microsoft.com/office/drawing/2014/main" id="{7CA63C7D-7376-4C85-8AC8-5A11CE9FAC60}"/>
                      </a:ext>
                    </a:extLst>
                  </p:cNvPr>
                  <p:cNvSpPr>
                    <a:spLocks noChangeAspect="1"/>
                  </p:cNvSpPr>
                  <p:nvPr/>
                </p:nvSpPr>
                <p:spPr>
                  <a:xfrm>
                    <a:off x="6853486" y="49385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1" name="Oval 449">
                    <a:extLst>
                      <a:ext uri="{FF2B5EF4-FFF2-40B4-BE49-F238E27FC236}">
                        <a16:creationId xmlns:a16="http://schemas.microsoft.com/office/drawing/2014/main" id="{9B33A068-0EAE-41A5-8686-11B443578879}"/>
                      </a:ext>
                    </a:extLst>
                  </p:cNvPr>
                  <p:cNvSpPr>
                    <a:spLocks noChangeAspect="1"/>
                  </p:cNvSpPr>
                  <p:nvPr/>
                </p:nvSpPr>
                <p:spPr>
                  <a:xfrm>
                    <a:off x="6876028" y="5073487"/>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2" name="Oval 450">
                    <a:extLst>
                      <a:ext uri="{FF2B5EF4-FFF2-40B4-BE49-F238E27FC236}">
                        <a16:creationId xmlns:a16="http://schemas.microsoft.com/office/drawing/2014/main" id="{3CE5E0A7-C1D1-4BC3-8655-ECCFD4156D21}"/>
                      </a:ext>
                    </a:extLst>
                  </p:cNvPr>
                  <p:cNvSpPr>
                    <a:spLocks noChangeAspect="1"/>
                  </p:cNvSpPr>
                  <p:nvPr/>
                </p:nvSpPr>
                <p:spPr>
                  <a:xfrm>
                    <a:off x="6947944" y="5740488"/>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3" name="Oval 451">
                    <a:extLst>
                      <a:ext uri="{FF2B5EF4-FFF2-40B4-BE49-F238E27FC236}">
                        <a16:creationId xmlns:a16="http://schemas.microsoft.com/office/drawing/2014/main" id="{C4F747C8-2C3B-44FE-B8FB-64877400E43A}"/>
                      </a:ext>
                    </a:extLst>
                  </p:cNvPr>
                  <p:cNvSpPr>
                    <a:spLocks noChangeAspect="1"/>
                  </p:cNvSpPr>
                  <p:nvPr/>
                </p:nvSpPr>
                <p:spPr>
                  <a:xfrm>
                    <a:off x="7069782" y="56875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4" name="Oval 452">
                    <a:extLst>
                      <a:ext uri="{FF2B5EF4-FFF2-40B4-BE49-F238E27FC236}">
                        <a16:creationId xmlns:a16="http://schemas.microsoft.com/office/drawing/2014/main" id="{F8DE3041-157D-499A-852C-9A37D97B6EBC}"/>
                      </a:ext>
                    </a:extLst>
                  </p:cNvPr>
                  <p:cNvSpPr>
                    <a:spLocks noChangeAspect="1"/>
                  </p:cNvSpPr>
                  <p:nvPr/>
                </p:nvSpPr>
                <p:spPr>
                  <a:xfrm>
                    <a:off x="7793213" y="49588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5" name="Oval 453">
                    <a:extLst>
                      <a:ext uri="{FF2B5EF4-FFF2-40B4-BE49-F238E27FC236}">
                        <a16:creationId xmlns:a16="http://schemas.microsoft.com/office/drawing/2014/main" id="{652A357A-7F8E-4A9F-B8F5-ABB749A8AE9F}"/>
                      </a:ext>
                    </a:extLst>
                  </p:cNvPr>
                  <p:cNvSpPr>
                    <a:spLocks noChangeAspect="1"/>
                  </p:cNvSpPr>
                  <p:nvPr/>
                </p:nvSpPr>
                <p:spPr>
                  <a:xfrm>
                    <a:off x="7627836" y="6015864"/>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nvGrpSpPr>
                <p:cNvPr id="362" name="Group 361">
                  <a:extLst>
                    <a:ext uri="{FF2B5EF4-FFF2-40B4-BE49-F238E27FC236}">
                      <a16:creationId xmlns:a16="http://schemas.microsoft.com/office/drawing/2014/main" id="{E6A90E4E-4586-4CE2-AF4C-D5FD870DBAB5}"/>
                    </a:ext>
                  </a:extLst>
                </p:cNvPr>
                <p:cNvGrpSpPr/>
                <p:nvPr/>
              </p:nvGrpSpPr>
              <p:grpSpPr>
                <a:xfrm>
                  <a:off x="5860389" y="2922941"/>
                  <a:ext cx="799974" cy="590669"/>
                  <a:chOff x="5231985" y="5343336"/>
                  <a:chExt cx="799974" cy="590669"/>
                </a:xfrm>
              </p:grpSpPr>
              <p:sp>
                <p:nvSpPr>
                  <p:cNvPr id="363" name="Oval 462">
                    <a:extLst>
                      <a:ext uri="{FF2B5EF4-FFF2-40B4-BE49-F238E27FC236}">
                        <a16:creationId xmlns:a16="http://schemas.microsoft.com/office/drawing/2014/main" id="{2C28EE50-2485-408B-8BA2-D8CAD4299A53}"/>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4" name="Oval 463">
                    <a:extLst>
                      <a:ext uri="{FF2B5EF4-FFF2-40B4-BE49-F238E27FC236}">
                        <a16:creationId xmlns:a16="http://schemas.microsoft.com/office/drawing/2014/main" id="{0715556B-17C4-4CC9-BA06-F359DF69FDE5}"/>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5" name="Oval 465">
                    <a:extLst>
                      <a:ext uri="{FF2B5EF4-FFF2-40B4-BE49-F238E27FC236}">
                        <a16:creationId xmlns:a16="http://schemas.microsoft.com/office/drawing/2014/main" id="{8162C7B2-62F5-4434-B4C1-0CC5005152B4}"/>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6" name="Oval 466">
                    <a:extLst>
                      <a:ext uri="{FF2B5EF4-FFF2-40B4-BE49-F238E27FC236}">
                        <a16:creationId xmlns:a16="http://schemas.microsoft.com/office/drawing/2014/main" id="{03A2EB92-B4FA-443C-A3BD-A1FEB32A1E5C}"/>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7" name="Oval 469">
                    <a:extLst>
                      <a:ext uri="{FF2B5EF4-FFF2-40B4-BE49-F238E27FC236}">
                        <a16:creationId xmlns:a16="http://schemas.microsoft.com/office/drawing/2014/main" id="{41A65671-7313-4EBA-A76D-9EC08ADA6164}"/>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8" name="Oval 455">
                    <a:extLst>
                      <a:ext uri="{FF2B5EF4-FFF2-40B4-BE49-F238E27FC236}">
                        <a16:creationId xmlns:a16="http://schemas.microsoft.com/office/drawing/2014/main" id="{6B45E382-F386-46E7-B643-E85A005CB119}"/>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9" name="Oval 456">
                    <a:extLst>
                      <a:ext uri="{FF2B5EF4-FFF2-40B4-BE49-F238E27FC236}">
                        <a16:creationId xmlns:a16="http://schemas.microsoft.com/office/drawing/2014/main" id="{3AD8D28E-FDDE-4E20-9C58-BFB27A82431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0" name="Oval 451">
                    <a:extLst>
                      <a:ext uri="{FF2B5EF4-FFF2-40B4-BE49-F238E27FC236}">
                        <a16:creationId xmlns:a16="http://schemas.microsoft.com/office/drawing/2014/main" id="{311AF8FB-0E5E-43BE-B6F2-DA71E12357F7}"/>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sp>
            <p:nvSpPr>
              <p:cNvPr id="250" name="Flowchart: Alternate Process 249">
                <a:extLst>
                  <a:ext uri="{FF2B5EF4-FFF2-40B4-BE49-F238E27FC236}">
                    <a16:creationId xmlns:a16="http://schemas.microsoft.com/office/drawing/2014/main" id="{CD501770-2308-4F69-A3EB-5746C8561BC9}"/>
                  </a:ext>
                </a:extLst>
              </p:cNvPr>
              <p:cNvSpPr/>
              <p:nvPr/>
            </p:nvSpPr>
            <p:spPr>
              <a:xfrm>
                <a:off x="4326399" y="4248785"/>
                <a:ext cx="2714111" cy="961396"/>
              </a:xfrm>
              <a:prstGeom prst="flowChartAlternateProcess">
                <a:avLst/>
              </a:prstGeom>
              <a:noFill/>
              <a:ln w="9525">
                <a:solidFill>
                  <a:schemeClr val="bg1">
                    <a:lumMod val="50000"/>
                  </a:schemeClr>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a:p>
            </p:txBody>
          </p:sp>
          <p:sp>
            <p:nvSpPr>
              <p:cNvPr id="251" name="Flowchart: Alternate Process 436">
                <a:extLst>
                  <a:ext uri="{FF2B5EF4-FFF2-40B4-BE49-F238E27FC236}">
                    <a16:creationId xmlns:a16="http://schemas.microsoft.com/office/drawing/2014/main" id="{219B2B82-8E13-4925-A6F2-C68135E03BD9}"/>
                  </a:ext>
                </a:extLst>
              </p:cNvPr>
              <p:cNvSpPr/>
              <p:nvPr/>
            </p:nvSpPr>
            <p:spPr>
              <a:xfrm>
                <a:off x="4739008" y="4598154"/>
                <a:ext cx="1307337" cy="787420"/>
              </a:xfrm>
              <a:prstGeom prst="flowChartAlternateProcess">
                <a:avLst/>
              </a:prstGeom>
              <a:solidFill>
                <a:srgbClr val="A8D7E0"/>
              </a:solidFill>
              <a:ln w="0">
                <a:solidFill>
                  <a:schemeClr val="bg1">
                    <a:lumMod val="5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a:solidFill>
                    <a:prstClr val="black"/>
                  </a:solidFill>
                </a:endParaRPr>
              </a:p>
            </p:txBody>
          </p:sp>
          <p:sp>
            <p:nvSpPr>
              <p:cNvPr id="252" name="TextBox 251">
                <a:extLst>
                  <a:ext uri="{FF2B5EF4-FFF2-40B4-BE49-F238E27FC236}">
                    <a16:creationId xmlns:a16="http://schemas.microsoft.com/office/drawing/2014/main" id="{C17CFAEB-EF76-483D-B379-62FBB5CE0545}"/>
                  </a:ext>
                </a:extLst>
              </p:cNvPr>
              <p:cNvSpPr txBox="1"/>
              <p:nvPr/>
            </p:nvSpPr>
            <p:spPr>
              <a:xfrm>
                <a:off x="2626071" y="4456422"/>
                <a:ext cx="19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Macaronesia</a:t>
                </a:r>
                <a:br>
                  <a:rPr lang="en-US" sz="1333" b="1" dirty="0">
                    <a:cs typeface="Arial" panose="020B0604020202020204" pitchFamily="34" charset="0"/>
                  </a:rPr>
                </a:br>
                <a:r>
                  <a:rPr lang="en-US" sz="1333" b="1" dirty="0">
                    <a:cs typeface="Arial" panose="020B0604020202020204" pitchFamily="34" charset="0"/>
                  </a:rPr>
                  <a:t>meta-archipelago</a:t>
                </a:r>
                <a:endParaRPr lang="en-US" sz="1333" dirty="0">
                  <a:cs typeface="Arial" panose="020B0604020202020204" pitchFamily="34" charset="0"/>
                </a:endParaRPr>
              </a:p>
            </p:txBody>
          </p:sp>
          <p:grpSp>
            <p:nvGrpSpPr>
              <p:cNvPr id="253" name="Group 252">
                <a:extLst>
                  <a:ext uri="{FF2B5EF4-FFF2-40B4-BE49-F238E27FC236}">
                    <a16:creationId xmlns:a16="http://schemas.microsoft.com/office/drawing/2014/main" id="{C037F3F0-1889-4D6A-BBBF-7695CE344BA0}"/>
                  </a:ext>
                </a:extLst>
              </p:cNvPr>
              <p:cNvGrpSpPr/>
              <p:nvPr/>
            </p:nvGrpSpPr>
            <p:grpSpPr>
              <a:xfrm>
                <a:off x="4526198" y="4417458"/>
                <a:ext cx="2454092" cy="684010"/>
                <a:chOff x="2027500" y="1723766"/>
                <a:chExt cx="1090528" cy="324186"/>
              </a:xfrm>
            </p:grpSpPr>
            <p:grpSp>
              <p:nvGrpSpPr>
                <p:cNvPr id="346" name="Group 345">
                  <a:extLst>
                    <a:ext uri="{FF2B5EF4-FFF2-40B4-BE49-F238E27FC236}">
                      <a16:creationId xmlns:a16="http://schemas.microsoft.com/office/drawing/2014/main" id="{FC2D2190-8337-44B9-80FF-73E2E2A56669}"/>
                    </a:ext>
                  </a:extLst>
                </p:cNvPr>
                <p:cNvGrpSpPr/>
                <p:nvPr/>
              </p:nvGrpSpPr>
              <p:grpSpPr>
                <a:xfrm>
                  <a:off x="2751357" y="1968495"/>
                  <a:ext cx="357537" cy="79457"/>
                  <a:chOff x="2751357" y="1968495"/>
                  <a:chExt cx="357537" cy="79457"/>
                </a:xfrm>
              </p:grpSpPr>
              <p:sp>
                <p:nvSpPr>
                  <p:cNvPr id="358" name="Freihandform 55">
                    <a:extLst>
                      <a:ext uri="{FF2B5EF4-FFF2-40B4-BE49-F238E27FC236}">
                        <a16:creationId xmlns:a16="http://schemas.microsoft.com/office/drawing/2014/main" id="{42A4F94A-2C3C-4036-BDB2-153ACD4CACB0}"/>
                      </a:ext>
                    </a:extLst>
                  </p:cNvPr>
                  <p:cNvSpPr/>
                  <p:nvPr/>
                </p:nvSpPr>
                <p:spPr>
                  <a:xfrm>
                    <a:off x="2751357" y="1968495"/>
                    <a:ext cx="206953" cy="79457"/>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9" name="Freihandform 55">
                    <a:extLst>
                      <a:ext uri="{FF2B5EF4-FFF2-40B4-BE49-F238E27FC236}">
                        <a16:creationId xmlns:a16="http://schemas.microsoft.com/office/drawing/2014/main" id="{534E1E53-59BD-40B3-A221-6DE24B64F9F3}"/>
                      </a:ext>
                    </a:extLst>
                  </p:cNvPr>
                  <p:cNvSpPr/>
                  <p:nvPr/>
                </p:nvSpPr>
                <p:spPr>
                  <a:xfrm>
                    <a:off x="3028638" y="1973146"/>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7" name="Group 346">
                  <a:extLst>
                    <a:ext uri="{FF2B5EF4-FFF2-40B4-BE49-F238E27FC236}">
                      <a16:creationId xmlns:a16="http://schemas.microsoft.com/office/drawing/2014/main" id="{47C84D8D-9954-4EB8-A7D2-62EA9ECA3B16}"/>
                    </a:ext>
                  </a:extLst>
                </p:cNvPr>
                <p:cNvGrpSpPr/>
                <p:nvPr/>
              </p:nvGrpSpPr>
              <p:grpSpPr>
                <a:xfrm>
                  <a:off x="2027500" y="1723766"/>
                  <a:ext cx="245916" cy="98572"/>
                  <a:chOff x="2027500" y="1723766"/>
                  <a:chExt cx="245916" cy="98572"/>
                </a:xfrm>
              </p:grpSpPr>
              <p:sp>
                <p:nvSpPr>
                  <p:cNvPr id="356" name="Freihandform 55">
                    <a:extLst>
                      <a:ext uri="{FF2B5EF4-FFF2-40B4-BE49-F238E27FC236}">
                        <a16:creationId xmlns:a16="http://schemas.microsoft.com/office/drawing/2014/main" id="{C785E474-5C5F-4C8E-AEC1-37400EDFA52C}"/>
                      </a:ext>
                    </a:extLst>
                  </p:cNvPr>
                  <p:cNvSpPr/>
                  <p:nvPr/>
                </p:nvSpPr>
                <p:spPr>
                  <a:xfrm>
                    <a:off x="2027500" y="1776619"/>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7" name="Freihandform 55">
                    <a:extLst>
                      <a:ext uri="{FF2B5EF4-FFF2-40B4-BE49-F238E27FC236}">
                        <a16:creationId xmlns:a16="http://schemas.microsoft.com/office/drawing/2014/main" id="{D478F95D-2EE6-479B-81EE-9CAEF1C3CEE5}"/>
                      </a:ext>
                    </a:extLst>
                  </p:cNvPr>
                  <p:cNvSpPr/>
                  <p:nvPr/>
                </p:nvSpPr>
                <p:spPr>
                  <a:xfrm>
                    <a:off x="2155334" y="1723766"/>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grpSp>
            <p:grpSp>
              <p:nvGrpSpPr>
                <p:cNvPr id="348" name="Group 347">
                  <a:extLst>
                    <a:ext uri="{FF2B5EF4-FFF2-40B4-BE49-F238E27FC236}">
                      <a16:creationId xmlns:a16="http://schemas.microsoft.com/office/drawing/2014/main" id="{09B03E0A-D055-4770-94B0-109375D8CF96}"/>
                    </a:ext>
                  </a:extLst>
                </p:cNvPr>
                <p:cNvGrpSpPr/>
                <p:nvPr/>
              </p:nvGrpSpPr>
              <p:grpSpPr>
                <a:xfrm>
                  <a:off x="2803532" y="1734751"/>
                  <a:ext cx="314496" cy="129345"/>
                  <a:chOff x="2803532" y="1734751"/>
                  <a:chExt cx="314496" cy="129345"/>
                </a:xfrm>
              </p:grpSpPr>
              <p:sp>
                <p:nvSpPr>
                  <p:cNvPr id="353" name="Freihandform 55">
                    <a:extLst>
                      <a:ext uri="{FF2B5EF4-FFF2-40B4-BE49-F238E27FC236}">
                        <a16:creationId xmlns:a16="http://schemas.microsoft.com/office/drawing/2014/main" id="{D4332720-7C67-44F8-9B15-26F880EF5A22}"/>
                      </a:ext>
                    </a:extLst>
                  </p:cNvPr>
                  <p:cNvSpPr/>
                  <p:nvPr/>
                </p:nvSpPr>
                <p:spPr>
                  <a:xfrm>
                    <a:off x="2803532" y="1734751"/>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4" name="Freihandform 55">
                    <a:extLst>
                      <a:ext uri="{FF2B5EF4-FFF2-40B4-BE49-F238E27FC236}">
                        <a16:creationId xmlns:a16="http://schemas.microsoft.com/office/drawing/2014/main" id="{A1196DD1-B9BA-44E4-8754-08D4D4BAA5AC}"/>
                      </a:ext>
                    </a:extLst>
                  </p:cNvPr>
                  <p:cNvSpPr/>
                  <p:nvPr/>
                </p:nvSpPr>
                <p:spPr>
                  <a:xfrm>
                    <a:off x="2999946" y="1757611"/>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5" name="Freihandform 55">
                    <a:extLst>
                      <a:ext uri="{FF2B5EF4-FFF2-40B4-BE49-F238E27FC236}">
                        <a16:creationId xmlns:a16="http://schemas.microsoft.com/office/drawing/2014/main" id="{CA7B4BD1-F6AF-4747-98C6-7394C0AF2881}"/>
                      </a:ext>
                    </a:extLst>
                  </p:cNvPr>
                  <p:cNvSpPr/>
                  <p:nvPr/>
                </p:nvSpPr>
                <p:spPr>
                  <a:xfrm>
                    <a:off x="2833247" y="1818377"/>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9" name="Group 348">
                  <a:extLst>
                    <a:ext uri="{FF2B5EF4-FFF2-40B4-BE49-F238E27FC236}">
                      <a16:creationId xmlns:a16="http://schemas.microsoft.com/office/drawing/2014/main" id="{581C8165-EE02-4E6B-9FE5-FD6296553671}"/>
                    </a:ext>
                  </a:extLst>
                </p:cNvPr>
                <p:cNvGrpSpPr/>
                <p:nvPr/>
              </p:nvGrpSpPr>
              <p:grpSpPr>
                <a:xfrm>
                  <a:off x="2212441" y="1847527"/>
                  <a:ext cx="340647" cy="131048"/>
                  <a:chOff x="2241107" y="1878882"/>
                  <a:chExt cx="340647" cy="131048"/>
                </a:xfrm>
              </p:grpSpPr>
              <p:sp>
                <p:nvSpPr>
                  <p:cNvPr id="350" name="Freihandform 55">
                    <a:extLst>
                      <a:ext uri="{FF2B5EF4-FFF2-40B4-BE49-F238E27FC236}">
                        <a16:creationId xmlns:a16="http://schemas.microsoft.com/office/drawing/2014/main" id="{FDD3B9D7-9A36-4E5B-B792-8D25E7D829D3}"/>
                      </a:ext>
                    </a:extLst>
                  </p:cNvPr>
                  <p:cNvSpPr/>
                  <p:nvPr/>
                </p:nvSpPr>
                <p:spPr>
                  <a:xfrm>
                    <a:off x="2463672" y="1945818"/>
                    <a:ext cx="118082"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1" name="Freihandform 55">
                    <a:extLst>
                      <a:ext uri="{FF2B5EF4-FFF2-40B4-BE49-F238E27FC236}">
                        <a16:creationId xmlns:a16="http://schemas.microsoft.com/office/drawing/2014/main" id="{7DFCB5E7-CE55-441B-9DE0-16F13EA08DD7}"/>
                      </a:ext>
                    </a:extLst>
                  </p:cNvPr>
                  <p:cNvSpPr/>
                  <p:nvPr/>
                </p:nvSpPr>
                <p:spPr>
                  <a:xfrm>
                    <a:off x="2241107" y="1929479"/>
                    <a:ext cx="139651" cy="73103"/>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2" name="Freihandform 55">
                    <a:extLst>
                      <a:ext uri="{FF2B5EF4-FFF2-40B4-BE49-F238E27FC236}">
                        <a16:creationId xmlns:a16="http://schemas.microsoft.com/office/drawing/2014/main" id="{C5212378-BEB1-4C9C-A2F5-FDE032CF0F9C}"/>
                      </a:ext>
                    </a:extLst>
                  </p:cNvPr>
                  <p:cNvSpPr/>
                  <p:nvPr/>
                </p:nvSpPr>
                <p:spPr>
                  <a:xfrm>
                    <a:off x="2378054" y="1878882"/>
                    <a:ext cx="86255"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grpSp>
          </p:grpSp>
          <p:sp>
            <p:nvSpPr>
              <p:cNvPr id="254" name="TextBox 424">
                <a:extLst>
                  <a:ext uri="{FF2B5EF4-FFF2-40B4-BE49-F238E27FC236}">
                    <a16:creationId xmlns:a16="http://schemas.microsoft.com/office/drawing/2014/main" id="{F32B481D-05EC-4CE4-ADC4-7BA8EE09883E}"/>
                  </a:ext>
                </a:extLst>
              </p:cNvPr>
              <p:cNvSpPr txBox="1"/>
              <p:nvPr/>
            </p:nvSpPr>
            <p:spPr>
              <a:xfrm>
                <a:off x="4514724" y="4905390"/>
                <a:ext cx="17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Canary Islands</a:t>
                </a:r>
              </a:p>
              <a:p>
                <a:pPr algn="ctr"/>
                <a:r>
                  <a:rPr lang="en-US" sz="1333" b="1" dirty="0">
                    <a:cs typeface="Arial" panose="020B0604020202020204" pitchFamily="34" charset="0"/>
                  </a:rPr>
                  <a:t>archipelago</a:t>
                </a:r>
              </a:p>
            </p:txBody>
          </p:sp>
          <p:sp>
            <p:nvSpPr>
              <p:cNvPr id="255" name="TextBox 254">
                <a:extLst>
                  <a:ext uri="{FF2B5EF4-FFF2-40B4-BE49-F238E27FC236}">
                    <a16:creationId xmlns:a16="http://schemas.microsoft.com/office/drawing/2014/main" id="{F3E9E03E-2228-4C89-9C55-CBB792033DE1}"/>
                  </a:ext>
                </a:extLst>
              </p:cNvPr>
              <p:cNvSpPr txBox="1"/>
              <p:nvPr/>
            </p:nvSpPr>
            <p:spPr>
              <a:xfrm>
                <a:off x="1045798" y="4511243"/>
                <a:ext cx="1687154" cy="270553"/>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Source region</a:t>
                </a:r>
              </a:p>
            </p:txBody>
          </p:sp>
          <p:sp>
            <p:nvSpPr>
              <p:cNvPr id="256" name="TextBox 255">
                <a:extLst>
                  <a:ext uri="{FF2B5EF4-FFF2-40B4-BE49-F238E27FC236}">
                    <a16:creationId xmlns:a16="http://schemas.microsoft.com/office/drawing/2014/main" id="{E61F8CE0-BA23-47D0-8A9C-F175DCE84962}"/>
                  </a:ext>
                </a:extLst>
              </p:cNvPr>
              <p:cNvSpPr txBox="1"/>
              <p:nvPr/>
            </p:nvSpPr>
            <p:spPr>
              <a:xfrm>
                <a:off x="3015569" y="1630081"/>
                <a:ext cx="2088077"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57" name="TextBox 256">
                <a:extLst>
                  <a:ext uri="{FF2B5EF4-FFF2-40B4-BE49-F238E27FC236}">
                    <a16:creationId xmlns:a16="http://schemas.microsoft.com/office/drawing/2014/main" id="{BB1B4ADE-6060-4021-9C36-4FCD1389B9D2}"/>
                  </a:ext>
                </a:extLst>
              </p:cNvPr>
              <p:cNvSpPr txBox="1"/>
              <p:nvPr/>
            </p:nvSpPr>
            <p:spPr>
              <a:xfrm>
                <a:off x="4999688" y="1635576"/>
                <a:ext cx="1943108"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grpSp>
            <p:nvGrpSpPr>
              <p:cNvPr id="258" name="Group 257">
                <a:extLst>
                  <a:ext uri="{FF2B5EF4-FFF2-40B4-BE49-F238E27FC236}">
                    <a16:creationId xmlns:a16="http://schemas.microsoft.com/office/drawing/2014/main" id="{2D407E8B-F2D4-4BFD-A43F-6F754D4BAD1A}"/>
                  </a:ext>
                </a:extLst>
              </p:cNvPr>
              <p:cNvGrpSpPr/>
              <p:nvPr/>
            </p:nvGrpSpPr>
            <p:grpSpPr>
              <a:xfrm>
                <a:off x="1312793" y="2442955"/>
                <a:ext cx="1532434" cy="1466199"/>
                <a:chOff x="-136121" y="2828297"/>
                <a:chExt cx="1532434" cy="1466199"/>
              </a:xfrm>
            </p:grpSpPr>
            <p:sp>
              <p:nvSpPr>
                <p:cNvPr id="259" name="Rectangle 458">
                  <a:extLst>
                    <a:ext uri="{FF2B5EF4-FFF2-40B4-BE49-F238E27FC236}">
                      <a16:creationId xmlns:a16="http://schemas.microsoft.com/office/drawing/2014/main" id="{9945FD5F-5F6A-49D4-BA34-74F231AEEF17}"/>
                    </a:ext>
                  </a:extLst>
                </p:cNvPr>
                <p:cNvSpPr>
                  <a:spLocks noChangeAspect="1"/>
                </p:cNvSpPr>
                <p:nvPr/>
              </p:nvSpPr>
              <p:spPr>
                <a:xfrm>
                  <a:off x="-136121" y="28282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260" name="Group 259">
                  <a:extLst>
                    <a:ext uri="{FF2B5EF4-FFF2-40B4-BE49-F238E27FC236}">
                      <a16:creationId xmlns:a16="http://schemas.microsoft.com/office/drawing/2014/main" id="{4B58F0DE-D4A9-4DB7-A231-6BD7DC0E40C3}"/>
                    </a:ext>
                  </a:extLst>
                </p:cNvPr>
                <p:cNvGrpSpPr/>
                <p:nvPr/>
              </p:nvGrpSpPr>
              <p:grpSpPr>
                <a:xfrm>
                  <a:off x="-103031" y="2934186"/>
                  <a:ext cx="1418716" cy="1254419"/>
                  <a:chOff x="-1762683" y="2858522"/>
                  <a:chExt cx="1418716" cy="1254419"/>
                </a:xfrm>
              </p:grpSpPr>
              <p:sp>
                <p:nvSpPr>
                  <p:cNvPr id="261" name="Oval 459">
                    <a:extLst>
                      <a:ext uri="{FF2B5EF4-FFF2-40B4-BE49-F238E27FC236}">
                        <a16:creationId xmlns:a16="http://schemas.microsoft.com/office/drawing/2014/main" id="{E4EB3B3E-922B-4DE2-9578-3B4FAC886CBE}"/>
                      </a:ext>
                    </a:extLst>
                  </p:cNvPr>
                  <p:cNvSpPr>
                    <a:spLocks noChangeAspect="1"/>
                  </p:cNvSpPr>
                  <p:nvPr/>
                </p:nvSpPr>
                <p:spPr>
                  <a:xfrm>
                    <a:off x="-1762683" y="3520421"/>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2" name="Oval 460">
                    <a:extLst>
                      <a:ext uri="{FF2B5EF4-FFF2-40B4-BE49-F238E27FC236}">
                        <a16:creationId xmlns:a16="http://schemas.microsoft.com/office/drawing/2014/main" id="{BEA78368-8B14-44CB-AA50-A067F4BFD429}"/>
                      </a:ext>
                    </a:extLst>
                  </p:cNvPr>
                  <p:cNvSpPr>
                    <a:spLocks noChangeAspect="1"/>
                  </p:cNvSpPr>
                  <p:nvPr/>
                </p:nvSpPr>
                <p:spPr>
                  <a:xfrm>
                    <a:off x="-1613618" y="384495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3" name="Oval 461">
                    <a:extLst>
                      <a:ext uri="{FF2B5EF4-FFF2-40B4-BE49-F238E27FC236}">
                        <a16:creationId xmlns:a16="http://schemas.microsoft.com/office/drawing/2014/main" id="{70F05AE7-6144-4B34-84C9-9FCFA1FDB407}"/>
                      </a:ext>
                    </a:extLst>
                  </p:cNvPr>
                  <p:cNvSpPr>
                    <a:spLocks noChangeAspect="1"/>
                  </p:cNvSpPr>
                  <p:nvPr/>
                </p:nvSpPr>
                <p:spPr>
                  <a:xfrm>
                    <a:off x="-1276706" y="3968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64" name="Oval 462">
                    <a:extLst>
                      <a:ext uri="{FF2B5EF4-FFF2-40B4-BE49-F238E27FC236}">
                        <a16:creationId xmlns:a16="http://schemas.microsoft.com/office/drawing/2014/main" id="{9346A109-4DC7-4801-8CD9-3CA710F103E4}"/>
                      </a:ext>
                    </a:extLst>
                  </p:cNvPr>
                  <p:cNvSpPr>
                    <a:spLocks noChangeAspect="1"/>
                  </p:cNvSpPr>
                  <p:nvPr/>
                </p:nvSpPr>
                <p:spPr>
                  <a:xfrm>
                    <a:off x="-1322375" y="3644324"/>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5" name="Oval 463">
                    <a:extLst>
                      <a:ext uri="{FF2B5EF4-FFF2-40B4-BE49-F238E27FC236}">
                        <a16:creationId xmlns:a16="http://schemas.microsoft.com/office/drawing/2014/main" id="{BFE0035E-A9D8-46E4-A0B2-1C5085D9581D}"/>
                      </a:ext>
                    </a:extLst>
                  </p:cNvPr>
                  <p:cNvSpPr>
                    <a:spLocks noChangeAspect="1"/>
                  </p:cNvSpPr>
                  <p:nvPr/>
                </p:nvSpPr>
                <p:spPr>
                  <a:xfrm>
                    <a:off x="-1103178" y="353519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6" name="Oval 464">
                    <a:extLst>
                      <a:ext uri="{FF2B5EF4-FFF2-40B4-BE49-F238E27FC236}">
                        <a16:creationId xmlns:a16="http://schemas.microsoft.com/office/drawing/2014/main" id="{B71A8152-54A7-489B-8CFF-1A1814073C42}"/>
                      </a:ext>
                    </a:extLst>
                  </p:cNvPr>
                  <p:cNvSpPr>
                    <a:spLocks noChangeAspect="1"/>
                  </p:cNvSpPr>
                  <p:nvPr/>
                </p:nvSpPr>
                <p:spPr>
                  <a:xfrm>
                    <a:off x="-1506904" y="3374833"/>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7" name="Oval 465">
                    <a:extLst>
                      <a:ext uri="{FF2B5EF4-FFF2-40B4-BE49-F238E27FC236}">
                        <a16:creationId xmlns:a16="http://schemas.microsoft.com/office/drawing/2014/main" id="{EF59BC4A-9D5A-42D8-B7D4-ABD03BA68CE7}"/>
                      </a:ext>
                    </a:extLst>
                  </p:cNvPr>
                  <p:cNvSpPr>
                    <a:spLocks noChangeAspect="1"/>
                  </p:cNvSpPr>
                  <p:nvPr/>
                </p:nvSpPr>
                <p:spPr>
                  <a:xfrm>
                    <a:off x="-981366" y="368950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8" name="Oval 466">
                    <a:extLst>
                      <a:ext uri="{FF2B5EF4-FFF2-40B4-BE49-F238E27FC236}">
                        <a16:creationId xmlns:a16="http://schemas.microsoft.com/office/drawing/2014/main" id="{0640E4A4-0074-4C3A-B32B-3525DDDC98BD}"/>
                      </a:ext>
                    </a:extLst>
                  </p:cNvPr>
                  <p:cNvSpPr>
                    <a:spLocks noChangeAspect="1"/>
                  </p:cNvSpPr>
                  <p:nvPr/>
                </p:nvSpPr>
                <p:spPr>
                  <a:xfrm>
                    <a:off x="-727463" y="370627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9" name="Oval 467">
                    <a:extLst>
                      <a:ext uri="{FF2B5EF4-FFF2-40B4-BE49-F238E27FC236}">
                        <a16:creationId xmlns:a16="http://schemas.microsoft.com/office/drawing/2014/main" id="{86E71C9F-8533-4C91-B7DD-69B6F0F81D77}"/>
                      </a:ext>
                    </a:extLst>
                  </p:cNvPr>
                  <p:cNvSpPr>
                    <a:spLocks noChangeAspect="1"/>
                  </p:cNvSpPr>
                  <p:nvPr/>
                </p:nvSpPr>
                <p:spPr>
                  <a:xfrm>
                    <a:off x="-1356125" y="3392949"/>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0" name="Oval 468">
                    <a:extLst>
                      <a:ext uri="{FF2B5EF4-FFF2-40B4-BE49-F238E27FC236}">
                        <a16:creationId xmlns:a16="http://schemas.microsoft.com/office/drawing/2014/main" id="{3774F58A-E793-43D3-8C27-EC42DCAE9A61}"/>
                      </a:ext>
                    </a:extLst>
                  </p:cNvPr>
                  <p:cNvSpPr>
                    <a:spLocks noChangeAspect="1"/>
                  </p:cNvSpPr>
                  <p:nvPr/>
                </p:nvSpPr>
                <p:spPr>
                  <a:xfrm>
                    <a:off x="-1005337" y="3088858"/>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71" name="Oval 469">
                    <a:extLst>
                      <a:ext uri="{FF2B5EF4-FFF2-40B4-BE49-F238E27FC236}">
                        <a16:creationId xmlns:a16="http://schemas.microsoft.com/office/drawing/2014/main" id="{605A134A-669A-4394-8BCB-E04EC7E260B5}"/>
                      </a:ext>
                    </a:extLst>
                  </p:cNvPr>
                  <p:cNvSpPr>
                    <a:spLocks noChangeAspect="1"/>
                  </p:cNvSpPr>
                  <p:nvPr/>
                </p:nvSpPr>
                <p:spPr>
                  <a:xfrm>
                    <a:off x="-877803" y="3621390"/>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2" name="Oval 470">
                    <a:extLst>
                      <a:ext uri="{FF2B5EF4-FFF2-40B4-BE49-F238E27FC236}">
                        <a16:creationId xmlns:a16="http://schemas.microsoft.com/office/drawing/2014/main" id="{F96BF149-E329-421E-B24D-0508C3B58E67}"/>
                      </a:ext>
                    </a:extLst>
                  </p:cNvPr>
                  <p:cNvSpPr>
                    <a:spLocks noChangeAspect="1"/>
                  </p:cNvSpPr>
                  <p:nvPr/>
                </p:nvSpPr>
                <p:spPr>
                  <a:xfrm>
                    <a:off x="-1630320" y="3275538"/>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3" name="Oval 455">
                    <a:extLst>
                      <a:ext uri="{FF2B5EF4-FFF2-40B4-BE49-F238E27FC236}">
                        <a16:creationId xmlns:a16="http://schemas.microsoft.com/office/drawing/2014/main" id="{C3BABAEB-5F35-4971-8F4D-43775B6B79FA}"/>
                      </a:ext>
                    </a:extLst>
                  </p:cNvPr>
                  <p:cNvSpPr>
                    <a:spLocks noChangeAspect="1"/>
                  </p:cNvSpPr>
                  <p:nvPr/>
                </p:nvSpPr>
                <p:spPr>
                  <a:xfrm>
                    <a:off x="-992153" y="329526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4" name="Oval 456">
                    <a:extLst>
                      <a:ext uri="{FF2B5EF4-FFF2-40B4-BE49-F238E27FC236}">
                        <a16:creationId xmlns:a16="http://schemas.microsoft.com/office/drawing/2014/main" id="{56692634-FABE-48FC-80C4-D93C0E0A52D6}"/>
                      </a:ext>
                    </a:extLst>
                  </p:cNvPr>
                  <p:cNvSpPr>
                    <a:spLocks noChangeAspect="1"/>
                  </p:cNvSpPr>
                  <p:nvPr/>
                </p:nvSpPr>
                <p:spPr>
                  <a:xfrm>
                    <a:off x="-1048142" y="3803981"/>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5" name="Oval 457">
                    <a:extLst>
                      <a:ext uri="{FF2B5EF4-FFF2-40B4-BE49-F238E27FC236}">
                        <a16:creationId xmlns:a16="http://schemas.microsoft.com/office/drawing/2014/main" id="{70EB1623-0615-42A6-83C5-E64787FEF378}"/>
                      </a:ext>
                    </a:extLst>
                  </p:cNvPr>
                  <p:cNvSpPr>
                    <a:spLocks noChangeAspect="1"/>
                  </p:cNvSpPr>
                  <p:nvPr/>
                </p:nvSpPr>
                <p:spPr>
                  <a:xfrm>
                    <a:off x="-429578" y="318377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6" name="Oval 444">
                    <a:extLst>
                      <a:ext uri="{FF2B5EF4-FFF2-40B4-BE49-F238E27FC236}">
                        <a16:creationId xmlns:a16="http://schemas.microsoft.com/office/drawing/2014/main" id="{6E55A9B8-15BE-47D7-82AF-0E1B6988BE0D}"/>
                      </a:ext>
                    </a:extLst>
                  </p:cNvPr>
                  <p:cNvSpPr>
                    <a:spLocks noChangeAspect="1"/>
                  </p:cNvSpPr>
                  <p:nvPr/>
                </p:nvSpPr>
                <p:spPr>
                  <a:xfrm>
                    <a:off x="-460701" y="30262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7" name="Oval 445">
                    <a:extLst>
                      <a:ext uri="{FF2B5EF4-FFF2-40B4-BE49-F238E27FC236}">
                        <a16:creationId xmlns:a16="http://schemas.microsoft.com/office/drawing/2014/main" id="{7CEFDF80-139A-4B59-8CB2-415663840C87}"/>
                      </a:ext>
                    </a:extLst>
                  </p:cNvPr>
                  <p:cNvSpPr>
                    <a:spLocks noChangeAspect="1"/>
                  </p:cNvSpPr>
                  <p:nvPr/>
                </p:nvSpPr>
                <p:spPr>
                  <a:xfrm>
                    <a:off x="-1326744" y="3094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8" name="Oval 446">
                    <a:extLst>
                      <a:ext uri="{FF2B5EF4-FFF2-40B4-BE49-F238E27FC236}">
                        <a16:creationId xmlns:a16="http://schemas.microsoft.com/office/drawing/2014/main" id="{2EBA1460-9C32-40AB-AE3C-485BC9B96611}"/>
                      </a:ext>
                    </a:extLst>
                  </p:cNvPr>
                  <p:cNvSpPr>
                    <a:spLocks noChangeAspect="1"/>
                  </p:cNvSpPr>
                  <p:nvPr/>
                </p:nvSpPr>
                <p:spPr>
                  <a:xfrm>
                    <a:off x="-1726912" y="334514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9" name="Oval 447">
                    <a:extLst>
                      <a:ext uri="{FF2B5EF4-FFF2-40B4-BE49-F238E27FC236}">
                        <a16:creationId xmlns:a16="http://schemas.microsoft.com/office/drawing/2014/main" id="{394EE346-E3FA-42CD-8FB2-073101FEDFBD}"/>
                      </a:ext>
                    </a:extLst>
                  </p:cNvPr>
                  <p:cNvSpPr>
                    <a:spLocks noChangeAspect="1"/>
                  </p:cNvSpPr>
                  <p:nvPr/>
                </p:nvSpPr>
                <p:spPr>
                  <a:xfrm>
                    <a:off x="-1380100" y="4030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0" name="Oval 448">
                    <a:extLst>
                      <a:ext uri="{FF2B5EF4-FFF2-40B4-BE49-F238E27FC236}">
                        <a16:creationId xmlns:a16="http://schemas.microsoft.com/office/drawing/2014/main" id="{F67AE722-3CB2-49FA-BA8B-BAA7AF1BDA32}"/>
                      </a:ext>
                    </a:extLst>
                  </p:cNvPr>
                  <p:cNvSpPr>
                    <a:spLocks noChangeAspect="1"/>
                  </p:cNvSpPr>
                  <p:nvPr/>
                </p:nvSpPr>
                <p:spPr>
                  <a:xfrm>
                    <a:off x="-992399" y="28585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1" name="Oval 449">
                    <a:extLst>
                      <a:ext uri="{FF2B5EF4-FFF2-40B4-BE49-F238E27FC236}">
                        <a16:creationId xmlns:a16="http://schemas.microsoft.com/office/drawing/2014/main" id="{3F1B5C7F-6578-4A5E-BD3C-F6B75542B244}"/>
                      </a:ext>
                    </a:extLst>
                  </p:cNvPr>
                  <p:cNvSpPr>
                    <a:spLocks noChangeAspect="1"/>
                  </p:cNvSpPr>
                  <p:nvPr/>
                </p:nvSpPr>
                <p:spPr>
                  <a:xfrm>
                    <a:off x="-969857" y="2993496"/>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2" name="Oval 450">
                    <a:extLst>
                      <a:ext uri="{FF2B5EF4-FFF2-40B4-BE49-F238E27FC236}">
                        <a16:creationId xmlns:a16="http://schemas.microsoft.com/office/drawing/2014/main" id="{56387F51-5C95-413D-95B5-CE93785919EC}"/>
                      </a:ext>
                    </a:extLst>
                  </p:cNvPr>
                  <p:cNvSpPr>
                    <a:spLocks noChangeAspect="1"/>
                  </p:cNvSpPr>
                  <p:nvPr/>
                </p:nvSpPr>
                <p:spPr>
                  <a:xfrm>
                    <a:off x="-1563664" y="3672593"/>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3" name="Oval 451">
                    <a:extLst>
                      <a:ext uri="{FF2B5EF4-FFF2-40B4-BE49-F238E27FC236}">
                        <a16:creationId xmlns:a16="http://schemas.microsoft.com/office/drawing/2014/main" id="{C5922A7D-72F5-4EF5-8A60-DFFBE1356563}"/>
                      </a:ext>
                    </a:extLst>
                  </p:cNvPr>
                  <p:cNvSpPr>
                    <a:spLocks noChangeAspect="1"/>
                  </p:cNvSpPr>
                  <p:nvPr/>
                </p:nvSpPr>
                <p:spPr>
                  <a:xfrm>
                    <a:off x="-1441826" y="36196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4" name="Oval 452">
                    <a:extLst>
                      <a:ext uri="{FF2B5EF4-FFF2-40B4-BE49-F238E27FC236}">
                        <a16:creationId xmlns:a16="http://schemas.microsoft.com/office/drawing/2014/main" id="{6E224F33-13D1-4452-A662-A19FA1A30D24}"/>
                      </a:ext>
                    </a:extLst>
                  </p:cNvPr>
                  <p:cNvSpPr>
                    <a:spLocks noChangeAspect="1"/>
                  </p:cNvSpPr>
                  <p:nvPr/>
                </p:nvSpPr>
                <p:spPr>
                  <a:xfrm>
                    <a:off x="-718395" y="28909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5" name="Oval 453">
                    <a:extLst>
                      <a:ext uri="{FF2B5EF4-FFF2-40B4-BE49-F238E27FC236}">
                        <a16:creationId xmlns:a16="http://schemas.microsoft.com/office/drawing/2014/main" id="{D4A334E6-A22F-4C86-8589-1767F47E6D45}"/>
                      </a:ext>
                    </a:extLst>
                  </p:cNvPr>
                  <p:cNvSpPr>
                    <a:spLocks noChangeAspect="1"/>
                  </p:cNvSpPr>
                  <p:nvPr/>
                </p:nvSpPr>
                <p:spPr>
                  <a:xfrm>
                    <a:off x="-883772" y="3947969"/>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6" name="Oval 445">
                    <a:extLst>
                      <a:ext uri="{FF2B5EF4-FFF2-40B4-BE49-F238E27FC236}">
                        <a16:creationId xmlns:a16="http://schemas.microsoft.com/office/drawing/2014/main" id="{31A04150-812F-4653-9766-396693E174C9}"/>
                      </a:ext>
                    </a:extLst>
                  </p:cNvPr>
                  <p:cNvSpPr>
                    <a:spLocks noChangeAspect="1"/>
                  </p:cNvSpPr>
                  <p:nvPr/>
                </p:nvSpPr>
                <p:spPr>
                  <a:xfrm>
                    <a:off x="-1174344" y="32470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7" name="Oval 445">
                    <a:extLst>
                      <a:ext uri="{FF2B5EF4-FFF2-40B4-BE49-F238E27FC236}">
                        <a16:creationId xmlns:a16="http://schemas.microsoft.com/office/drawing/2014/main" id="{E0197B79-CB1A-44B9-A2F6-294EAE0BBDF9}"/>
                      </a:ext>
                    </a:extLst>
                  </p:cNvPr>
                  <p:cNvSpPr>
                    <a:spLocks noChangeAspect="1"/>
                  </p:cNvSpPr>
                  <p:nvPr/>
                </p:nvSpPr>
                <p:spPr>
                  <a:xfrm>
                    <a:off x="-1021944" y="3399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8" name="Oval 445">
                    <a:extLst>
                      <a:ext uri="{FF2B5EF4-FFF2-40B4-BE49-F238E27FC236}">
                        <a16:creationId xmlns:a16="http://schemas.microsoft.com/office/drawing/2014/main" id="{13FBB476-95B1-4B47-B528-281DA2B7F2FE}"/>
                      </a:ext>
                    </a:extLst>
                  </p:cNvPr>
                  <p:cNvSpPr>
                    <a:spLocks noChangeAspect="1"/>
                  </p:cNvSpPr>
                  <p:nvPr/>
                </p:nvSpPr>
                <p:spPr>
                  <a:xfrm>
                    <a:off x="-850437" y="345996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9" name="Oval 445">
                    <a:extLst>
                      <a:ext uri="{FF2B5EF4-FFF2-40B4-BE49-F238E27FC236}">
                        <a16:creationId xmlns:a16="http://schemas.microsoft.com/office/drawing/2014/main" id="{8BE919AD-8A0F-4E7F-AC5C-6AEBF17B7973}"/>
                      </a:ext>
                    </a:extLst>
                  </p:cNvPr>
                  <p:cNvSpPr>
                    <a:spLocks noChangeAspect="1"/>
                  </p:cNvSpPr>
                  <p:nvPr/>
                </p:nvSpPr>
                <p:spPr>
                  <a:xfrm>
                    <a:off x="-690678" y="36029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0" name="Oval 445">
                    <a:extLst>
                      <a:ext uri="{FF2B5EF4-FFF2-40B4-BE49-F238E27FC236}">
                        <a16:creationId xmlns:a16="http://schemas.microsoft.com/office/drawing/2014/main" id="{19DE8DA6-8CD5-4F57-883D-4F95C054C679}"/>
                      </a:ext>
                    </a:extLst>
                  </p:cNvPr>
                  <p:cNvSpPr>
                    <a:spLocks noChangeAspect="1"/>
                  </p:cNvSpPr>
                  <p:nvPr/>
                </p:nvSpPr>
                <p:spPr>
                  <a:xfrm>
                    <a:off x="-1221413" y="37623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1" name="Oval 445">
                    <a:extLst>
                      <a:ext uri="{FF2B5EF4-FFF2-40B4-BE49-F238E27FC236}">
                        <a16:creationId xmlns:a16="http://schemas.microsoft.com/office/drawing/2014/main" id="{2513B7C8-9056-4C2A-A1B2-27875D132956}"/>
                      </a:ext>
                    </a:extLst>
                  </p:cNvPr>
                  <p:cNvSpPr>
                    <a:spLocks noChangeAspect="1"/>
                  </p:cNvSpPr>
                  <p:nvPr/>
                </p:nvSpPr>
                <p:spPr>
                  <a:xfrm>
                    <a:off x="-752084" y="30679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2" name="Oval 445">
                    <a:extLst>
                      <a:ext uri="{FF2B5EF4-FFF2-40B4-BE49-F238E27FC236}">
                        <a16:creationId xmlns:a16="http://schemas.microsoft.com/office/drawing/2014/main" id="{71168752-090B-40ED-A3B7-551941F2D63E}"/>
                      </a:ext>
                    </a:extLst>
                  </p:cNvPr>
                  <p:cNvSpPr>
                    <a:spLocks noChangeAspect="1"/>
                  </p:cNvSpPr>
                  <p:nvPr/>
                </p:nvSpPr>
                <p:spPr>
                  <a:xfrm>
                    <a:off x="-774238" y="325858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3" name="Oval 445">
                    <a:extLst>
                      <a:ext uri="{FF2B5EF4-FFF2-40B4-BE49-F238E27FC236}">
                        <a16:creationId xmlns:a16="http://schemas.microsoft.com/office/drawing/2014/main" id="{12A779ED-F39C-4199-AF36-1962F191D738}"/>
                      </a:ext>
                    </a:extLst>
                  </p:cNvPr>
                  <p:cNvSpPr>
                    <a:spLocks noChangeAspect="1"/>
                  </p:cNvSpPr>
                  <p:nvPr/>
                </p:nvSpPr>
                <p:spPr>
                  <a:xfrm>
                    <a:off x="-1142612" y="30269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4" name="Oval 445">
                    <a:extLst>
                      <a:ext uri="{FF2B5EF4-FFF2-40B4-BE49-F238E27FC236}">
                        <a16:creationId xmlns:a16="http://schemas.microsoft.com/office/drawing/2014/main" id="{7108A2EB-FB47-4ED5-AB5C-67DC4DC47248}"/>
                      </a:ext>
                    </a:extLst>
                  </p:cNvPr>
                  <p:cNvSpPr>
                    <a:spLocks noChangeAspect="1"/>
                  </p:cNvSpPr>
                  <p:nvPr/>
                </p:nvSpPr>
                <p:spPr>
                  <a:xfrm>
                    <a:off x="-640676" y="327094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5" name="Oval 445">
                    <a:extLst>
                      <a:ext uri="{FF2B5EF4-FFF2-40B4-BE49-F238E27FC236}">
                        <a16:creationId xmlns:a16="http://schemas.microsoft.com/office/drawing/2014/main" id="{969AD319-488F-45D0-BCEC-54FCD6239C41}"/>
                      </a:ext>
                    </a:extLst>
                  </p:cNvPr>
                  <p:cNvSpPr>
                    <a:spLocks noChangeAspect="1"/>
                  </p:cNvSpPr>
                  <p:nvPr/>
                </p:nvSpPr>
                <p:spPr>
                  <a:xfrm>
                    <a:off x="-695055" y="336660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6" name="Oval 445">
                    <a:extLst>
                      <a:ext uri="{FF2B5EF4-FFF2-40B4-BE49-F238E27FC236}">
                        <a16:creationId xmlns:a16="http://schemas.microsoft.com/office/drawing/2014/main" id="{75AF299D-64CD-4ED2-9898-407D71B4862E}"/>
                      </a:ext>
                    </a:extLst>
                  </p:cNvPr>
                  <p:cNvSpPr>
                    <a:spLocks noChangeAspect="1"/>
                  </p:cNvSpPr>
                  <p:nvPr/>
                </p:nvSpPr>
                <p:spPr>
                  <a:xfrm>
                    <a:off x="-691734" y="314030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7" name="Oval 445">
                    <a:extLst>
                      <a:ext uri="{FF2B5EF4-FFF2-40B4-BE49-F238E27FC236}">
                        <a16:creationId xmlns:a16="http://schemas.microsoft.com/office/drawing/2014/main" id="{752841BA-F79D-4A39-8793-2C216C3EEA0D}"/>
                      </a:ext>
                    </a:extLst>
                  </p:cNvPr>
                  <p:cNvSpPr>
                    <a:spLocks noChangeAspect="1"/>
                  </p:cNvSpPr>
                  <p:nvPr/>
                </p:nvSpPr>
                <p:spPr>
                  <a:xfrm>
                    <a:off x="-1123956" y="340457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8" name="Oval 445">
                    <a:extLst>
                      <a:ext uri="{FF2B5EF4-FFF2-40B4-BE49-F238E27FC236}">
                        <a16:creationId xmlns:a16="http://schemas.microsoft.com/office/drawing/2014/main" id="{77E9428D-673C-4F7C-9642-77029628D632}"/>
                      </a:ext>
                    </a:extLst>
                  </p:cNvPr>
                  <p:cNvSpPr>
                    <a:spLocks noChangeAspect="1"/>
                  </p:cNvSpPr>
                  <p:nvPr/>
                </p:nvSpPr>
                <p:spPr>
                  <a:xfrm>
                    <a:off x="-1416491" y="37386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9" name="Oval 445">
                    <a:extLst>
                      <a:ext uri="{FF2B5EF4-FFF2-40B4-BE49-F238E27FC236}">
                        <a16:creationId xmlns:a16="http://schemas.microsoft.com/office/drawing/2014/main" id="{1F5EE478-C061-4028-972E-893603C0C174}"/>
                      </a:ext>
                    </a:extLst>
                  </p:cNvPr>
                  <p:cNvSpPr>
                    <a:spLocks noChangeAspect="1"/>
                  </p:cNvSpPr>
                  <p:nvPr/>
                </p:nvSpPr>
                <p:spPr>
                  <a:xfrm>
                    <a:off x="-869544" y="35518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0" name="Oval 445">
                    <a:extLst>
                      <a:ext uri="{FF2B5EF4-FFF2-40B4-BE49-F238E27FC236}">
                        <a16:creationId xmlns:a16="http://schemas.microsoft.com/office/drawing/2014/main" id="{5289FD88-A2B9-41B6-A77F-3C41A337C8A0}"/>
                      </a:ext>
                    </a:extLst>
                  </p:cNvPr>
                  <p:cNvSpPr>
                    <a:spLocks noChangeAspect="1"/>
                  </p:cNvSpPr>
                  <p:nvPr/>
                </p:nvSpPr>
                <p:spPr>
                  <a:xfrm>
                    <a:off x="-1330880" y="3866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1" name="Oval 445">
                    <a:extLst>
                      <a:ext uri="{FF2B5EF4-FFF2-40B4-BE49-F238E27FC236}">
                        <a16:creationId xmlns:a16="http://schemas.microsoft.com/office/drawing/2014/main" id="{9323FC8E-8136-478A-97B9-25AF0423CC8A}"/>
                      </a:ext>
                    </a:extLst>
                  </p:cNvPr>
                  <p:cNvSpPr>
                    <a:spLocks noChangeAspect="1"/>
                  </p:cNvSpPr>
                  <p:nvPr/>
                </p:nvSpPr>
                <p:spPr>
                  <a:xfrm>
                    <a:off x="-827338" y="371432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2" name="Oval 445">
                    <a:extLst>
                      <a:ext uri="{FF2B5EF4-FFF2-40B4-BE49-F238E27FC236}">
                        <a16:creationId xmlns:a16="http://schemas.microsoft.com/office/drawing/2014/main" id="{CF253D65-8AF8-47DD-9BFD-3D5779639F7C}"/>
                      </a:ext>
                    </a:extLst>
                  </p:cNvPr>
                  <p:cNvSpPr>
                    <a:spLocks noChangeAspect="1"/>
                  </p:cNvSpPr>
                  <p:nvPr/>
                </p:nvSpPr>
                <p:spPr>
                  <a:xfrm>
                    <a:off x="-568104" y="33585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3" name="Oval 445">
                    <a:extLst>
                      <a:ext uri="{FF2B5EF4-FFF2-40B4-BE49-F238E27FC236}">
                        <a16:creationId xmlns:a16="http://schemas.microsoft.com/office/drawing/2014/main" id="{CC46EC22-0E7A-4BA3-85FD-C590A423900F}"/>
                      </a:ext>
                    </a:extLst>
                  </p:cNvPr>
                  <p:cNvSpPr>
                    <a:spLocks noChangeAspect="1"/>
                  </p:cNvSpPr>
                  <p:nvPr/>
                </p:nvSpPr>
                <p:spPr>
                  <a:xfrm>
                    <a:off x="-850738" y="316154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4" name="Oval 445">
                    <a:extLst>
                      <a:ext uri="{FF2B5EF4-FFF2-40B4-BE49-F238E27FC236}">
                        <a16:creationId xmlns:a16="http://schemas.microsoft.com/office/drawing/2014/main" id="{07DDC67A-58C3-40F4-8C32-FC06E33CB70B}"/>
                      </a:ext>
                    </a:extLst>
                  </p:cNvPr>
                  <p:cNvSpPr>
                    <a:spLocks noChangeAspect="1"/>
                  </p:cNvSpPr>
                  <p:nvPr/>
                </p:nvSpPr>
                <p:spPr>
                  <a:xfrm>
                    <a:off x="-717144" y="37042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5" name="Oval 445">
                    <a:extLst>
                      <a:ext uri="{FF2B5EF4-FFF2-40B4-BE49-F238E27FC236}">
                        <a16:creationId xmlns:a16="http://schemas.microsoft.com/office/drawing/2014/main" id="{3BB87324-B440-4BDF-A20E-78284513EB99}"/>
                      </a:ext>
                    </a:extLst>
                  </p:cNvPr>
                  <p:cNvSpPr>
                    <a:spLocks noChangeAspect="1"/>
                  </p:cNvSpPr>
                  <p:nvPr/>
                </p:nvSpPr>
                <p:spPr>
                  <a:xfrm>
                    <a:off x="-588348" y="289795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6" name="Oval 445">
                    <a:extLst>
                      <a:ext uri="{FF2B5EF4-FFF2-40B4-BE49-F238E27FC236}">
                        <a16:creationId xmlns:a16="http://schemas.microsoft.com/office/drawing/2014/main" id="{BA3B681A-68AA-4CF8-B3E8-E9399D16ACFD}"/>
                      </a:ext>
                    </a:extLst>
                  </p:cNvPr>
                  <p:cNvSpPr>
                    <a:spLocks noChangeAspect="1"/>
                  </p:cNvSpPr>
                  <p:nvPr/>
                </p:nvSpPr>
                <p:spPr>
                  <a:xfrm>
                    <a:off x="-1307855" y="31973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7" name="Oval 445">
                    <a:extLst>
                      <a:ext uri="{FF2B5EF4-FFF2-40B4-BE49-F238E27FC236}">
                        <a16:creationId xmlns:a16="http://schemas.microsoft.com/office/drawing/2014/main" id="{7A285FAE-920D-4178-9EA3-3FBF2D95BC56}"/>
                      </a:ext>
                    </a:extLst>
                  </p:cNvPr>
                  <p:cNvSpPr>
                    <a:spLocks noChangeAspect="1"/>
                  </p:cNvSpPr>
                  <p:nvPr/>
                </p:nvSpPr>
                <p:spPr>
                  <a:xfrm>
                    <a:off x="-1527076" y="351553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8" name="Oval 445">
                    <a:extLst>
                      <a:ext uri="{FF2B5EF4-FFF2-40B4-BE49-F238E27FC236}">
                        <a16:creationId xmlns:a16="http://schemas.microsoft.com/office/drawing/2014/main" id="{D9852ED7-788A-4F5E-8DAB-C3D57D7323CE}"/>
                      </a:ext>
                    </a:extLst>
                  </p:cNvPr>
                  <p:cNvSpPr>
                    <a:spLocks noChangeAspect="1"/>
                  </p:cNvSpPr>
                  <p:nvPr/>
                </p:nvSpPr>
                <p:spPr>
                  <a:xfrm>
                    <a:off x="-1142612" y="315146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9" name="Oval 445">
                    <a:extLst>
                      <a:ext uri="{FF2B5EF4-FFF2-40B4-BE49-F238E27FC236}">
                        <a16:creationId xmlns:a16="http://schemas.microsoft.com/office/drawing/2014/main" id="{0514B452-D95C-4844-8379-BE5F810F61F9}"/>
                      </a:ext>
                    </a:extLst>
                  </p:cNvPr>
                  <p:cNvSpPr>
                    <a:spLocks noChangeAspect="1"/>
                  </p:cNvSpPr>
                  <p:nvPr/>
                </p:nvSpPr>
                <p:spPr>
                  <a:xfrm>
                    <a:off x="-936626" y="38093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0" name="Oval 445">
                    <a:extLst>
                      <a:ext uri="{FF2B5EF4-FFF2-40B4-BE49-F238E27FC236}">
                        <a16:creationId xmlns:a16="http://schemas.microsoft.com/office/drawing/2014/main" id="{CBCD6F86-7DE2-4D5A-B269-7F0E04EA65E5}"/>
                      </a:ext>
                    </a:extLst>
                  </p:cNvPr>
                  <p:cNvSpPr>
                    <a:spLocks noChangeAspect="1"/>
                  </p:cNvSpPr>
                  <p:nvPr/>
                </p:nvSpPr>
                <p:spPr>
                  <a:xfrm>
                    <a:off x="-564744" y="3856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1" name="Oval 445">
                    <a:extLst>
                      <a:ext uri="{FF2B5EF4-FFF2-40B4-BE49-F238E27FC236}">
                        <a16:creationId xmlns:a16="http://schemas.microsoft.com/office/drawing/2014/main" id="{47058666-EA46-46A4-8285-5E8706E7F8EC}"/>
                      </a:ext>
                    </a:extLst>
                  </p:cNvPr>
                  <p:cNvSpPr>
                    <a:spLocks noChangeAspect="1"/>
                  </p:cNvSpPr>
                  <p:nvPr/>
                </p:nvSpPr>
                <p:spPr>
                  <a:xfrm>
                    <a:off x="-584176" y="397406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2" name="Oval 445">
                    <a:extLst>
                      <a:ext uri="{FF2B5EF4-FFF2-40B4-BE49-F238E27FC236}">
                        <a16:creationId xmlns:a16="http://schemas.microsoft.com/office/drawing/2014/main" id="{0AEE7842-7C8D-4907-93F7-2077ADED4D82}"/>
                      </a:ext>
                    </a:extLst>
                  </p:cNvPr>
                  <p:cNvSpPr>
                    <a:spLocks noChangeAspect="1"/>
                  </p:cNvSpPr>
                  <p:nvPr/>
                </p:nvSpPr>
                <p:spPr>
                  <a:xfrm>
                    <a:off x="-1487027" y="321970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3" name="Oval 445">
                    <a:extLst>
                      <a:ext uri="{FF2B5EF4-FFF2-40B4-BE49-F238E27FC236}">
                        <a16:creationId xmlns:a16="http://schemas.microsoft.com/office/drawing/2014/main" id="{A6E34692-561F-4B5C-8634-F9E6FD7338A3}"/>
                      </a:ext>
                    </a:extLst>
                  </p:cNvPr>
                  <p:cNvSpPr>
                    <a:spLocks noChangeAspect="1"/>
                  </p:cNvSpPr>
                  <p:nvPr/>
                </p:nvSpPr>
                <p:spPr>
                  <a:xfrm>
                    <a:off x="-1224433" y="336206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4" name="Oval 445">
                    <a:extLst>
                      <a:ext uri="{FF2B5EF4-FFF2-40B4-BE49-F238E27FC236}">
                        <a16:creationId xmlns:a16="http://schemas.microsoft.com/office/drawing/2014/main" id="{F340684C-8311-4291-B409-63C41B79FE77}"/>
                      </a:ext>
                    </a:extLst>
                  </p:cNvPr>
                  <p:cNvSpPr>
                    <a:spLocks noChangeAspect="1"/>
                  </p:cNvSpPr>
                  <p:nvPr/>
                </p:nvSpPr>
                <p:spPr>
                  <a:xfrm>
                    <a:off x="-1243865" y="347944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5" name="Oval 445">
                    <a:extLst>
                      <a:ext uri="{FF2B5EF4-FFF2-40B4-BE49-F238E27FC236}">
                        <a16:creationId xmlns:a16="http://schemas.microsoft.com/office/drawing/2014/main" id="{CBDDE1A9-94FB-497D-AD0F-90D4C5017376}"/>
                      </a:ext>
                    </a:extLst>
                  </p:cNvPr>
                  <p:cNvSpPr>
                    <a:spLocks noChangeAspect="1"/>
                  </p:cNvSpPr>
                  <p:nvPr/>
                </p:nvSpPr>
                <p:spPr>
                  <a:xfrm>
                    <a:off x="-1208750" y="2929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6" name="Oval 445">
                    <a:extLst>
                      <a:ext uri="{FF2B5EF4-FFF2-40B4-BE49-F238E27FC236}">
                        <a16:creationId xmlns:a16="http://schemas.microsoft.com/office/drawing/2014/main" id="{38BD37F5-7975-49B7-95B7-EE9472CE983D}"/>
                      </a:ext>
                    </a:extLst>
                  </p:cNvPr>
                  <p:cNvSpPr>
                    <a:spLocks noChangeAspect="1"/>
                  </p:cNvSpPr>
                  <p:nvPr/>
                </p:nvSpPr>
                <p:spPr>
                  <a:xfrm>
                    <a:off x="-908247" y="30537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7" name="Oval 445">
                    <a:extLst>
                      <a:ext uri="{FF2B5EF4-FFF2-40B4-BE49-F238E27FC236}">
                        <a16:creationId xmlns:a16="http://schemas.microsoft.com/office/drawing/2014/main" id="{CEAD6E29-D51C-4E0D-A923-A1E0A3CB24D7}"/>
                      </a:ext>
                    </a:extLst>
                  </p:cNvPr>
                  <p:cNvSpPr>
                    <a:spLocks noChangeAspect="1"/>
                  </p:cNvSpPr>
                  <p:nvPr/>
                </p:nvSpPr>
                <p:spPr>
                  <a:xfrm>
                    <a:off x="-965588" y="31897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8" name="Oval 461">
                    <a:extLst>
                      <a:ext uri="{FF2B5EF4-FFF2-40B4-BE49-F238E27FC236}">
                        <a16:creationId xmlns:a16="http://schemas.microsoft.com/office/drawing/2014/main" id="{3411CAD3-BCBF-4423-A67D-8BC0495288D4}"/>
                      </a:ext>
                    </a:extLst>
                  </p:cNvPr>
                  <p:cNvSpPr>
                    <a:spLocks noChangeAspect="1"/>
                  </p:cNvSpPr>
                  <p:nvPr/>
                </p:nvSpPr>
                <p:spPr>
                  <a:xfrm>
                    <a:off x="-513931" y="3600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19" name="Oval 447">
                    <a:extLst>
                      <a:ext uri="{FF2B5EF4-FFF2-40B4-BE49-F238E27FC236}">
                        <a16:creationId xmlns:a16="http://schemas.microsoft.com/office/drawing/2014/main" id="{CC5620A4-735F-4DEE-AD98-A63DFC2F9312}"/>
                      </a:ext>
                    </a:extLst>
                  </p:cNvPr>
                  <p:cNvSpPr>
                    <a:spLocks noChangeAspect="1"/>
                  </p:cNvSpPr>
                  <p:nvPr/>
                </p:nvSpPr>
                <p:spPr>
                  <a:xfrm>
                    <a:off x="-617325" y="3662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0" name="Oval 445">
                    <a:extLst>
                      <a:ext uri="{FF2B5EF4-FFF2-40B4-BE49-F238E27FC236}">
                        <a16:creationId xmlns:a16="http://schemas.microsoft.com/office/drawing/2014/main" id="{369AD8F1-280B-4B17-9ABB-50450D3F72CD}"/>
                      </a:ext>
                    </a:extLst>
                  </p:cNvPr>
                  <p:cNvSpPr>
                    <a:spLocks noChangeAspect="1"/>
                  </p:cNvSpPr>
                  <p:nvPr/>
                </p:nvSpPr>
                <p:spPr>
                  <a:xfrm>
                    <a:off x="-568105" y="3498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1" name="Oval 461">
                    <a:extLst>
                      <a:ext uri="{FF2B5EF4-FFF2-40B4-BE49-F238E27FC236}">
                        <a16:creationId xmlns:a16="http://schemas.microsoft.com/office/drawing/2014/main" id="{4E690A2F-225A-48B9-B754-07EADEB0198C}"/>
                      </a:ext>
                    </a:extLst>
                  </p:cNvPr>
                  <p:cNvSpPr>
                    <a:spLocks noChangeAspect="1"/>
                  </p:cNvSpPr>
                  <p:nvPr/>
                </p:nvSpPr>
                <p:spPr>
                  <a:xfrm>
                    <a:off x="-1024113" y="3596019"/>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22" name="Oval 447">
                    <a:extLst>
                      <a:ext uri="{FF2B5EF4-FFF2-40B4-BE49-F238E27FC236}">
                        <a16:creationId xmlns:a16="http://schemas.microsoft.com/office/drawing/2014/main" id="{ECF98C25-C7C0-4879-BC54-3748064F6BF7}"/>
                      </a:ext>
                    </a:extLst>
                  </p:cNvPr>
                  <p:cNvSpPr>
                    <a:spLocks noChangeAspect="1"/>
                  </p:cNvSpPr>
                  <p:nvPr/>
                </p:nvSpPr>
                <p:spPr>
                  <a:xfrm>
                    <a:off x="-1127507" y="365814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3" name="Oval 445">
                    <a:extLst>
                      <a:ext uri="{FF2B5EF4-FFF2-40B4-BE49-F238E27FC236}">
                        <a16:creationId xmlns:a16="http://schemas.microsoft.com/office/drawing/2014/main" id="{5BC2FE66-168A-4C5D-B9B6-8EB21387519A}"/>
                      </a:ext>
                    </a:extLst>
                  </p:cNvPr>
                  <p:cNvSpPr>
                    <a:spLocks noChangeAspect="1"/>
                  </p:cNvSpPr>
                  <p:nvPr/>
                </p:nvSpPr>
                <p:spPr>
                  <a:xfrm>
                    <a:off x="-1208750" y="387819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4" name="Oval 445">
                    <a:extLst>
                      <a:ext uri="{FF2B5EF4-FFF2-40B4-BE49-F238E27FC236}">
                        <a16:creationId xmlns:a16="http://schemas.microsoft.com/office/drawing/2014/main" id="{150B9DF2-947D-436E-A8D9-ACD01E506A82}"/>
                      </a:ext>
                    </a:extLst>
                  </p:cNvPr>
                  <p:cNvSpPr>
                    <a:spLocks noChangeAspect="1"/>
                  </p:cNvSpPr>
                  <p:nvPr/>
                </p:nvSpPr>
                <p:spPr>
                  <a:xfrm>
                    <a:off x="-1525815" y="381107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5" name="Oval 445">
                    <a:extLst>
                      <a:ext uri="{FF2B5EF4-FFF2-40B4-BE49-F238E27FC236}">
                        <a16:creationId xmlns:a16="http://schemas.microsoft.com/office/drawing/2014/main" id="{AC230C28-DF8A-4345-BA95-590C05B65493}"/>
                      </a:ext>
                    </a:extLst>
                  </p:cNvPr>
                  <p:cNvSpPr>
                    <a:spLocks noChangeAspect="1"/>
                  </p:cNvSpPr>
                  <p:nvPr/>
                </p:nvSpPr>
                <p:spPr>
                  <a:xfrm>
                    <a:off x="-1440204" y="393863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6" name="Oval 445">
                    <a:extLst>
                      <a:ext uri="{FF2B5EF4-FFF2-40B4-BE49-F238E27FC236}">
                        <a16:creationId xmlns:a16="http://schemas.microsoft.com/office/drawing/2014/main" id="{B4A2B17E-A89D-442D-A688-440208D23198}"/>
                      </a:ext>
                    </a:extLst>
                  </p:cNvPr>
                  <p:cNvSpPr>
                    <a:spLocks noChangeAspect="1"/>
                  </p:cNvSpPr>
                  <p:nvPr/>
                </p:nvSpPr>
                <p:spPr>
                  <a:xfrm>
                    <a:off x="-1675148" y="346592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7" name="Oval 445">
                    <a:extLst>
                      <a:ext uri="{FF2B5EF4-FFF2-40B4-BE49-F238E27FC236}">
                        <a16:creationId xmlns:a16="http://schemas.microsoft.com/office/drawing/2014/main" id="{989DAEEB-AC55-4B9F-8DBE-4C08F9E14E1C}"/>
                      </a:ext>
                    </a:extLst>
                  </p:cNvPr>
                  <p:cNvSpPr>
                    <a:spLocks noChangeAspect="1"/>
                  </p:cNvSpPr>
                  <p:nvPr/>
                </p:nvSpPr>
                <p:spPr>
                  <a:xfrm>
                    <a:off x="-1589537" y="3593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8" name="Oval 445">
                    <a:extLst>
                      <a:ext uri="{FF2B5EF4-FFF2-40B4-BE49-F238E27FC236}">
                        <a16:creationId xmlns:a16="http://schemas.microsoft.com/office/drawing/2014/main" id="{C4C81DE0-404D-4FA4-85D7-3DDF6A17F9E4}"/>
                      </a:ext>
                    </a:extLst>
                  </p:cNvPr>
                  <p:cNvSpPr>
                    <a:spLocks noChangeAspect="1"/>
                  </p:cNvSpPr>
                  <p:nvPr/>
                </p:nvSpPr>
                <p:spPr>
                  <a:xfrm>
                    <a:off x="-701503" y="325784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9" name="Oval 445">
                    <a:extLst>
                      <a:ext uri="{FF2B5EF4-FFF2-40B4-BE49-F238E27FC236}">
                        <a16:creationId xmlns:a16="http://schemas.microsoft.com/office/drawing/2014/main" id="{E170B7D2-A9ED-4A18-A5B0-7911E05F4ED4}"/>
                      </a:ext>
                    </a:extLst>
                  </p:cNvPr>
                  <p:cNvSpPr>
                    <a:spLocks noChangeAspect="1"/>
                  </p:cNvSpPr>
                  <p:nvPr/>
                </p:nvSpPr>
                <p:spPr>
                  <a:xfrm>
                    <a:off x="-615892" y="338541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0" name="Oval 445">
                    <a:extLst>
                      <a:ext uri="{FF2B5EF4-FFF2-40B4-BE49-F238E27FC236}">
                        <a16:creationId xmlns:a16="http://schemas.microsoft.com/office/drawing/2014/main" id="{D5857466-D592-4409-9B3E-01A343F66C64}"/>
                      </a:ext>
                    </a:extLst>
                  </p:cNvPr>
                  <p:cNvSpPr>
                    <a:spLocks noChangeAspect="1"/>
                  </p:cNvSpPr>
                  <p:nvPr/>
                </p:nvSpPr>
                <p:spPr>
                  <a:xfrm>
                    <a:off x="-1659104" y="360956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1" name="Oval 445">
                    <a:extLst>
                      <a:ext uri="{FF2B5EF4-FFF2-40B4-BE49-F238E27FC236}">
                        <a16:creationId xmlns:a16="http://schemas.microsoft.com/office/drawing/2014/main" id="{BFCF63A1-A832-4107-A4A0-45F83BC224B5}"/>
                      </a:ext>
                    </a:extLst>
                  </p:cNvPr>
                  <p:cNvSpPr>
                    <a:spLocks noChangeAspect="1"/>
                  </p:cNvSpPr>
                  <p:nvPr/>
                </p:nvSpPr>
                <p:spPr>
                  <a:xfrm>
                    <a:off x="-1573493" y="37371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2" name="Oval 445">
                    <a:extLst>
                      <a:ext uri="{FF2B5EF4-FFF2-40B4-BE49-F238E27FC236}">
                        <a16:creationId xmlns:a16="http://schemas.microsoft.com/office/drawing/2014/main" id="{7D289C3E-DD17-43DB-9D29-0B18E5715707}"/>
                      </a:ext>
                    </a:extLst>
                  </p:cNvPr>
                  <p:cNvSpPr>
                    <a:spLocks noChangeAspect="1"/>
                  </p:cNvSpPr>
                  <p:nvPr/>
                </p:nvSpPr>
                <p:spPr>
                  <a:xfrm>
                    <a:off x="-776893" y="338611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3" name="Oval 445">
                    <a:extLst>
                      <a:ext uri="{FF2B5EF4-FFF2-40B4-BE49-F238E27FC236}">
                        <a16:creationId xmlns:a16="http://schemas.microsoft.com/office/drawing/2014/main" id="{3A4944D9-2FA1-4A96-9C1D-2BCE7874B8D0}"/>
                      </a:ext>
                    </a:extLst>
                  </p:cNvPr>
                  <p:cNvSpPr>
                    <a:spLocks noChangeAspect="1"/>
                  </p:cNvSpPr>
                  <p:nvPr/>
                </p:nvSpPr>
                <p:spPr>
                  <a:xfrm>
                    <a:off x="-691282" y="35136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4" name="Oval 445">
                    <a:extLst>
                      <a:ext uri="{FF2B5EF4-FFF2-40B4-BE49-F238E27FC236}">
                        <a16:creationId xmlns:a16="http://schemas.microsoft.com/office/drawing/2014/main" id="{CC3790F1-C7B7-4A49-B745-9C29F461D993}"/>
                      </a:ext>
                    </a:extLst>
                  </p:cNvPr>
                  <p:cNvSpPr>
                    <a:spLocks noChangeAspect="1"/>
                  </p:cNvSpPr>
                  <p:nvPr/>
                </p:nvSpPr>
                <p:spPr>
                  <a:xfrm>
                    <a:off x="-1264091" y="38910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5" name="Oval 445">
                    <a:extLst>
                      <a:ext uri="{FF2B5EF4-FFF2-40B4-BE49-F238E27FC236}">
                        <a16:creationId xmlns:a16="http://schemas.microsoft.com/office/drawing/2014/main" id="{0DE13ECF-63F4-4F23-A48D-9A50D2B84529}"/>
                      </a:ext>
                    </a:extLst>
                  </p:cNvPr>
                  <p:cNvSpPr>
                    <a:spLocks noChangeAspect="1"/>
                  </p:cNvSpPr>
                  <p:nvPr/>
                </p:nvSpPr>
                <p:spPr>
                  <a:xfrm>
                    <a:off x="-1178480" y="40185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6" name="Oval 445">
                    <a:extLst>
                      <a:ext uri="{FF2B5EF4-FFF2-40B4-BE49-F238E27FC236}">
                        <a16:creationId xmlns:a16="http://schemas.microsoft.com/office/drawing/2014/main" id="{C784E276-5CD1-4CBB-A2E9-EDCB50109BDD}"/>
                      </a:ext>
                    </a:extLst>
                  </p:cNvPr>
                  <p:cNvSpPr>
                    <a:spLocks noChangeAspect="1"/>
                  </p:cNvSpPr>
                  <p:nvPr/>
                </p:nvSpPr>
                <p:spPr>
                  <a:xfrm>
                    <a:off x="-653093" y="30671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7" name="Oval 445">
                    <a:extLst>
                      <a:ext uri="{FF2B5EF4-FFF2-40B4-BE49-F238E27FC236}">
                        <a16:creationId xmlns:a16="http://schemas.microsoft.com/office/drawing/2014/main" id="{D6C82E0C-A592-417F-8497-854DB01554D8}"/>
                      </a:ext>
                    </a:extLst>
                  </p:cNvPr>
                  <p:cNvSpPr>
                    <a:spLocks noChangeAspect="1"/>
                  </p:cNvSpPr>
                  <p:nvPr/>
                </p:nvSpPr>
                <p:spPr>
                  <a:xfrm>
                    <a:off x="-567482" y="31947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8" name="Oval 445">
                    <a:extLst>
                      <a:ext uri="{FF2B5EF4-FFF2-40B4-BE49-F238E27FC236}">
                        <a16:creationId xmlns:a16="http://schemas.microsoft.com/office/drawing/2014/main" id="{7D7F05B1-D209-4534-8EE7-0BE81FDD0E8E}"/>
                      </a:ext>
                    </a:extLst>
                  </p:cNvPr>
                  <p:cNvSpPr>
                    <a:spLocks noChangeAspect="1"/>
                  </p:cNvSpPr>
                  <p:nvPr/>
                </p:nvSpPr>
                <p:spPr>
                  <a:xfrm>
                    <a:off x="-1459912" y="34715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9" name="Oval 445">
                    <a:extLst>
                      <a:ext uri="{FF2B5EF4-FFF2-40B4-BE49-F238E27FC236}">
                        <a16:creationId xmlns:a16="http://schemas.microsoft.com/office/drawing/2014/main" id="{EF967AFA-0522-4C58-BFC1-58B144211FE8}"/>
                      </a:ext>
                    </a:extLst>
                  </p:cNvPr>
                  <p:cNvSpPr>
                    <a:spLocks noChangeAspect="1"/>
                  </p:cNvSpPr>
                  <p:nvPr/>
                </p:nvSpPr>
                <p:spPr>
                  <a:xfrm>
                    <a:off x="-1374301" y="35991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0" name="Oval 445">
                    <a:extLst>
                      <a:ext uri="{FF2B5EF4-FFF2-40B4-BE49-F238E27FC236}">
                        <a16:creationId xmlns:a16="http://schemas.microsoft.com/office/drawing/2014/main" id="{00F6FBF6-26A0-41FE-A2E2-A83540BE4624}"/>
                      </a:ext>
                    </a:extLst>
                  </p:cNvPr>
                  <p:cNvSpPr>
                    <a:spLocks noChangeAspect="1"/>
                  </p:cNvSpPr>
                  <p:nvPr/>
                </p:nvSpPr>
                <p:spPr>
                  <a:xfrm>
                    <a:off x="-1142985" y="383533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1" name="Oval 445">
                    <a:extLst>
                      <a:ext uri="{FF2B5EF4-FFF2-40B4-BE49-F238E27FC236}">
                        <a16:creationId xmlns:a16="http://schemas.microsoft.com/office/drawing/2014/main" id="{9D74271A-F2D1-4472-8BD3-87C3AD2FA01B}"/>
                      </a:ext>
                    </a:extLst>
                  </p:cNvPr>
                  <p:cNvSpPr>
                    <a:spLocks noChangeAspect="1"/>
                  </p:cNvSpPr>
                  <p:nvPr/>
                </p:nvSpPr>
                <p:spPr>
                  <a:xfrm>
                    <a:off x="-1057374" y="396290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2" name="Oval 445">
                    <a:extLst>
                      <a:ext uri="{FF2B5EF4-FFF2-40B4-BE49-F238E27FC236}">
                        <a16:creationId xmlns:a16="http://schemas.microsoft.com/office/drawing/2014/main" id="{EF46A727-1F6A-488A-A95C-3E4AB48B4E50}"/>
                      </a:ext>
                    </a:extLst>
                  </p:cNvPr>
                  <p:cNvSpPr>
                    <a:spLocks noChangeAspect="1"/>
                  </p:cNvSpPr>
                  <p:nvPr/>
                </p:nvSpPr>
                <p:spPr>
                  <a:xfrm>
                    <a:off x="-1421859" y="35764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3" name="Oval 445">
                    <a:extLst>
                      <a:ext uri="{FF2B5EF4-FFF2-40B4-BE49-F238E27FC236}">
                        <a16:creationId xmlns:a16="http://schemas.microsoft.com/office/drawing/2014/main" id="{EEE3AA57-1F0B-42AA-9EF9-172086790C2B}"/>
                      </a:ext>
                    </a:extLst>
                  </p:cNvPr>
                  <p:cNvSpPr>
                    <a:spLocks noChangeAspect="1"/>
                  </p:cNvSpPr>
                  <p:nvPr/>
                </p:nvSpPr>
                <p:spPr>
                  <a:xfrm>
                    <a:off x="-1336248" y="370396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4" name="Oval 445">
                    <a:extLst>
                      <a:ext uri="{FF2B5EF4-FFF2-40B4-BE49-F238E27FC236}">
                        <a16:creationId xmlns:a16="http://schemas.microsoft.com/office/drawing/2014/main" id="{B27CC9F5-CCD8-4F29-8BB7-DE7C1BE3DA48}"/>
                      </a:ext>
                    </a:extLst>
                  </p:cNvPr>
                  <p:cNvSpPr>
                    <a:spLocks noChangeAspect="1"/>
                  </p:cNvSpPr>
                  <p:nvPr/>
                </p:nvSpPr>
                <p:spPr>
                  <a:xfrm>
                    <a:off x="-1219190" y="36618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5" name="Oval 445">
                    <a:extLst>
                      <a:ext uri="{FF2B5EF4-FFF2-40B4-BE49-F238E27FC236}">
                        <a16:creationId xmlns:a16="http://schemas.microsoft.com/office/drawing/2014/main" id="{6A9F96B3-8766-497E-9543-CAFB1DEAAF2F}"/>
                      </a:ext>
                    </a:extLst>
                  </p:cNvPr>
                  <p:cNvSpPr>
                    <a:spLocks noChangeAspect="1"/>
                  </p:cNvSpPr>
                  <p:nvPr/>
                </p:nvSpPr>
                <p:spPr>
                  <a:xfrm>
                    <a:off x="-1133579" y="378938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grpSp>
          <p:nvGrpSpPr>
            <p:cNvPr id="223" name="Group 222">
              <a:extLst>
                <a:ext uri="{FF2B5EF4-FFF2-40B4-BE49-F238E27FC236}">
                  <a16:creationId xmlns:a16="http://schemas.microsoft.com/office/drawing/2014/main" id="{3D5CD7FB-1271-4A72-8C12-4C9EAAFFACAB}"/>
                </a:ext>
              </a:extLst>
            </p:cNvPr>
            <p:cNvGrpSpPr/>
            <p:nvPr/>
          </p:nvGrpSpPr>
          <p:grpSpPr>
            <a:xfrm>
              <a:off x="4346720" y="2537826"/>
              <a:ext cx="472057" cy="477055"/>
              <a:chOff x="249625" y="3690497"/>
              <a:chExt cx="716598" cy="702484"/>
            </a:xfrm>
          </p:grpSpPr>
          <p:cxnSp>
            <p:nvCxnSpPr>
              <p:cNvPr id="238" name="Straight Arrow Connector 237">
                <a:extLst>
                  <a:ext uri="{FF2B5EF4-FFF2-40B4-BE49-F238E27FC236}">
                    <a16:creationId xmlns:a16="http://schemas.microsoft.com/office/drawing/2014/main" id="{62825C92-44AE-444C-8896-405AD5E74ABB}"/>
                  </a:ext>
                </a:extLst>
              </p:cNvPr>
              <p:cNvCxnSpPr>
                <a:cxnSpLocks/>
              </p:cNvCxnSpPr>
              <p:nvPr/>
            </p:nvCxnSpPr>
            <p:spPr>
              <a:xfrm flipV="1">
                <a:off x="262724" y="4107095"/>
                <a:ext cx="295781"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39" name="Straight Arrow Connector 238">
                <a:extLst>
                  <a:ext uri="{FF2B5EF4-FFF2-40B4-BE49-F238E27FC236}">
                    <a16:creationId xmlns:a16="http://schemas.microsoft.com/office/drawing/2014/main" id="{9AB322BB-5CC4-4D50-91A7-C158A677F3FF}"/>
                  </a:ext>
                </a:extLst>
              </p:cNvPr>
              <p:cNvCxnSpPr>
                <a:cxnSpLocks/>
              </p:cNvCxnSpPr>
              <p:nvPr/>
            </p:nvCxnSpPr>
            <p:spPr>
              <a:xfrm flipH="1" flipV="1">
                <a:off x="666466" y="4107093"/>
                <a:ext cx="299757" cy="285888"/>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0" name="Straight Arrow Connector 239">
                <a:extLst>
                  <a:ext uri="{FF2B5EF4-FFF2-40B4-BE49-F238E27FC236}">
                    <a16:creationId xmlns:a16="http://schemas.microsoft.com/office/drawing/2014/main" id="{5AF699A6-CDB8-4DB4-B27F-B2F886733E8D}"/>
                  </a:ext>
                </a:extLst>
              </p:cNvPr>
              <p:cNvCxnSpPr>
                <a:cxnSpLocks/>
              </p:cNvCxnSpPr>
              <p:nvPr/>
            </p:nvCxnSpPr>
            <p:spPr>
              <a:xfrm flipH="1">
                <a:off x="648629" y="3690497"/>
                <a:ext cx="317594"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a:extLst>
                  <a:ext uri="{FF2B5EF4-FFF2-40B4-BE49-F238E27FC236}">
                    <a16:creationId xmlns:a16="http://schemas.microsoft.com/office/drawing/2014/main" id="{421F22BD-5094-4291-B9A2-66F77810B128}"/>
                  </a:ext>
                </a:extLst>
              </p:cNvPr>
              <p:cNvCxnSpPr>
                <a:cxnSpLocks/>
              </p:cNvCxnSpPr>
              <p:nvPr/>
            </p:nvCxnSpPr>
            <p:spPr>
              <a:xfrm>
                <a:off x="249625" y="3690499"/>
                <a:ext cx="295781"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224" name="Group 223">
              <a:extLst>
                <a:ext uri="{FF2B5EF4-FFF2-40B4-BE49-F238E27FC236}">
                  <a16:creationId xmlns:a16="http://schemas.microsoft.com/office/drawing/2014/main" id="{EF701825-E682-471A-A3D4-CF7B95592CD5}"/>
                </a:ext>
              </a:extLst>
            </p:cNvPr>
            <p:cNvGrpSpPr/>
            <p:nvPr/>
          </p:nvGrpSpPr>
          <p:grpSpPr>
            <a:xfrm>
              <a:off x="2472854" y="3369675"/>
              <a:ext cx="799973" cy="590668"/>
              <a:chOff x="4416996" y="2929405"/>
              <a:chExt cx="799973" cy="590668"/>
            </a:xfrm>
          </p:grpSpPr>
          <p:sp>
            <p:nvSpPr>
              <p:cNvPr id="230" name="Oval 462">
                <a:extLst>
                  <a:ext uri="{FF2B5EF4-FFF2-40B4-BE49-F238E27FC236}">
                    <a16:creationId xmlns:a16="http://schemas.microsoft.com/office/drawing/2014/main" id="{BAEA25B4-D100-4F80-87AB-806254808ED0}"/>
                  </a:ext>
                </a:extLst>
              </p:cNvPr>
              <p:cNvSpPr>
                <a:spLocks noChangeAspect="1"/>
              </p:cNvSpPr>
              <p:nvPr/>
            </p:nvSpPr>
            <p:spPr>
              <a:xfrm>
                <a:off x="4536447" y="3278465"/>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1" name="Oval 463">
                <a:extLst>
                  <a:ext uri="{FF2B5EF4-FFF2-40B4-BE49-F238E27FC236}">
                    <a16:creationId xmlns:a16="http://schemas.microsoft.com/office/drawing/2014/main" id="{C7F4333E-5983-4B55-81D7-C0F423F36D6E}"/>
                  </a:ext>
                </a:extLst>
              </p:cNvPr>
              <p:cNvSpPr>
                <a:spLocks noChangeAspect="1"/>
              </p:cNvSpPr>
              <p:nvPr/>
            </p:nvSpPr>
            <p:spPr>
              <a:xfrm>
                <a:off x="4755644" y="316933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2" name="Oval 465">
                <a:extLst>
                  <a:ext uri="{FF2B5EF4-FFF2-40B4-BE49-F238E27FC236}">
                    <a16:creationId xmlns:a16="http://schemas.microsoft.com/office/drawing/2014/main" id="{1B499A4E-E2F6-4E7B-A1D9-DA1B451AA3BC}"/>
                  </a:ext>
                </a:extLst>
              </p:cNvPr>
              <p:cNvSpPr>
                <a:spLocks noChangeAspect="1"/>
              </p:cNvSpPr>
              <p:nvPr/>
            </p:nvSpPr>
            <p:spPr>
              <a:xfrm>
                <a:off x="4877456" y="3323647"/>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3" name="Oval 466">
                <a:extLst>
                  <a:ext uri="{FF2B5EF4-FFF2-40B4-BE49-F238E27FC236}">
                    <a16:creationId xmlns:a16="http://schemas.microsoft.com/office/drawing/2014/main" id="{DE8016FE-8172-4B82-BABB-60F4CB4E1A42}"/>
                  </a:ext>
                </a:extLst>
              </p:cNvPr>
              <p:cNvSpPr>
                <a:spLocks noChangeAspect="1"/>
              </p:cNvSpPr>
              <p:nvPr/>
            </p:nvSpPr>
            <p:spPr>
              <a:xfrm>
                <a:off x="5131358" y="334041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4" name="Oval 469">
                <a:extLst>
                  <a:ext uri="{FF2B5EF4-FFF2-40B4-BE49-F238E27FC236}">
                    <a16:creationId xmlns:a16="http://schemas.microsoft.com/office/drawing/2014/main" id="{04C4367D-A1FC-4B3E-BAA1-BF87220BD7FF}"/>
                  </a:ext>
                </a:extLst>
              </p:cNvPr>
              <p:cNvSpPr>
                <a:spLocks noChangeAspect="1"/>
              </p:cNvSpPr>
              <p:nvPr/>
            </p:nvSpPr>
            <p:spPr>
              <a:xfrm>
                <a:off x="5024646" y="321294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5" name="Oval 455">
                <a:extLst>
                  <a:ext uri="{FF2B5EF4-FFF2-40B4-BE49-F238E27FC236}">
                    <a16:creationId xmlns:a16="http://schemas.microsoft.com/office/drawing/2014/main" id="{EB829A8D-DE9E-4E05-B1A4-47C017CC3974}"/>
                  </a:ext>
                </a:extLst>
              </p:cNvPr>
              <p:cNvSpPr>
                <a:spLocks noChangeAspect="1"/>
              </p:cNvSpPr>
              <p:nvPr/>
            </p:nvSpPr>
            <p:spPr>
              <a:xfrm>
                <a:off x="4866670" y="292940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6" name="Oval 456">
                <a:extLst>
                  <a:ext uri="{FF2B5EF4-FFF2-40B4-BE49-F238E27FC236}">
                    <a16:creationId xmlns:a16="http://schemas.microsoft.com/office/drawing/2014/main" id="{B0C061DF-7755-405B-90E0-C995A64E86B3}"/>
                  </a:ext>
                </a:extLst>
              </p:cNvPr>
              <p:cNvSpPr>
                <a:spLocks noChangeAspect="1"/>
              </p:cNvSpPr>
              <p:nvPr/>
            </p:nvSpPr>
            <p:spPr>
              <a:xfrm>
                <a:off x="4810680" y="3438121"/>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7" name="Oval 451">
                <a:extLst>
                  <a:ext uri="{FF2B5EF4-FFF2-40B4-BE49-F238E27FC236}">
                    <a16:creationId xmlns:a16="http://schemas.microsoft.com/office/drawing/2014/main" id="{21253FFB-F0A1-4C89-8FDC-DD9DC83C71B4}"/>
                  </a:ext>
                </a:extLst>
              </p:cNvPr>
              <p:cNvSpPr>
                <a:spLocks noChangeAspect="1"/>
              </p:cNvSpPr>
              <p:nvPr/>
            </p:nvSpPr>
            <p:spPr>
              <a:xfrm>
                <a:off x="4416996" y="3253829"/>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nvGrpSpPr>
            <p:cNvPr id="225" name="Group 224">
              <a:extLst>
                <a:ext uri="{FF2B5EF4-FFF2-40B4-BE49-F238E27FC236}">
                  <a16:creationId xmlns:a16="http://schemas.microsoft.com/office/drawing/2014/main" id="{3DA60D9F-29F3-4623-8DF7-921473E5889A}"/>
                </a:ext>
              </a:extLst>
            </p:cNvPr>
            <p:cNvGrpSpPr/>
            <p:nvPr/>
          </p:nvGrpSpPr>
          <p:grpSpPr>
            <a:xfrm>
              <a:off x="6089642" y="2459382"/>
              <a:ext cx="785887" cy="675702"/>
              <a:chOff x="122953" y="3660140"/>
              <a:chExt cx="1192999" cy="995004"/>
            </a:xfrm>
          </p:grpSpPr>
          <p:cxnSp>
            <p:nvCxnSpPr>
              <p:cNvPr id="226" name="Straight Arrow Connector 225">
                <a:extLst>
                  <a:ext uri="{FF2B5EF4-FFF2-40B4-BE49-F238E27FC236}">
                    <a16:creationId xmlns:a16="http://schemas.microsoft.com/office/drawing/2014/main" id="{C72A9F83-3ED2-4079-B964-0B8FA9D83E92}"/>
                  </a:ext>
                </a:extLst>
              </p:cNvPr>
              <p:cNvCxnSpPr>
                <a:cxnSpLocks/>
              </p:cNvCxnSpPr>
              <p:nvPr/>
            </p:nvCxnSpPr>
            <p:spPr>
              <a:xfrm flipV="1">
                <a:off x="991742" y="3660140"/>
                <a:ext cx="295782"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7" name="Straight Arrow Connector 226">
                <a:extLst>
                  <a:ext uri="{FF2B5EF4-FFF2-40B4-BE49-F238E27FC236}">
                    <a16:creationId xmlns:a16="http://schemas.microsoft.com/office/drawing/2014/main" id="{1B9C6CCA-28CB-4B30-850D-502174C349B9}"/>
                  </a:ext>
                </a:extLst>
              </p:cNvPr>
              <p:cNvCxnSpPr>
                <a:cxnSpLocks/>
              </p:cNvCxnSpPr>
              <p:nvPr/>
            </p:nvCxnSpPr>
            <p:spPr>
              <a:xfrm flipH="1" flipV="1">
                <a:off x="122953" y="3706542"/>
                <a:ext cx="299757" cy="285884"/>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8" name="Straight Arrow Connector 227">
                <a:extLst>
                  <a:ext uri="{FF2B5EF4-FFF2-40B4-BE49-F238E27FC236}">
                    <a16:creationId xmlns:a16="http://schemas.microsoft.com/office/drawing/2014/main" id="{5BD6E24D-116B-4005-B7C7-08225053373F}"/>
                  </a:ext>
                </a:extLst>
              </p:cNvPr>
              <p:cNvCxnSpPr>
                <a:cxnSpLocks/>
              </p:cNvCxnSpPr>
              <p:nvPr/>
            </p:nvCxnSpPr>
            <p:spPr>
              <a:xfrm flipH="1">
                <a:off x="134740" y="4356011"/>
                <a:ext cx="317593" cy="299133"/>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9" name="Straight Arrow Connector 228">
                <a:extLst>
                  <a:ext uri="{FF2B5EF4-FFF2-40B4-BE49-F238E27FC236}">
                    <a16:creationId xmlns:a16="http://schemas.microsoft.com/office/drawing/2014/main" id="{6CD90DD3-1C45-4973-A43D-29843AC18196}"/>
                  </a:ext>
                </a:extLst>
              </p:cNvPr>
              <p:cNvCxnSpPr>
                <a:cxnSpLocks/>
              </p:cNvCxnSpPr>
              <p:nvPr/>
            </p:nvCxnSpPr>
            <p:spPr>
              <a:xfrm>
                <a:off x="1020172" y="4352029"/>
                <a:ext cx="295780" cy="299129"/>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220" name="TextBox 219">
            <a:extLst>
              <a:ext uri="{FF2B5EF4-FFF2-40B4-BE49-F238E27FC236}">
                <a16:creationId xmlns:a16="http://schemas.microsoft.com/office/drawing/2014/main" id="{340E950D-4844-4CAF-9728-363D6A88BA51}"/>
              </a:ext>
            </a:extLst>
          </p:cNvPr>
          <p:cNvSpPr txBox="1"/>
          <p:nvPr/>
        </p:nvSpPr>
        <p:spPr>
          <a:xfrm>
            <a:off x="443060" y="1852526"/>
            <a:ext cx="10252760" cy="861774"/>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500" b="1" dirty="0">
                <a:cs typeface="Arial" panose="020B0604020202020204" pitchFamily="34" charset="0"/>
              </a:rPr>
              <a:t>HYPOTHESIS: </a:t>
            </a:r>
            <a:r>
              <a:rPr lang="en-US" sz="2500" dirty="0"/>
              <a:t>Dispersal and speciation shape the species assembly</a:t>
            </a:r>
          </a:p>
          <a:p>
            <a:pPr algn="ctr"/>
            <a:endParaRPr lang="en-US" sz="2500" b="1" dirty="0">
              <a:cs typeface="Arial" panose="020B0604020202020204" pitchFamily="34" charset="0"/>
            </a:endParaRPr>
          </a:p>
        </p:txBody>
      </p:sp>
      <p:sp>
        <p:nvSpPr>
          <p:cNvPr id="438" name="Title 1">
            <a:extLst>
              <a:ext uri="{FF2B5EF4-FFF2-40B4-BE49-F238E27FC236}">
                <a16:creationId xmlns:a16="http://schemas.microsoft.com/office/drawing/2014/main" id="{515FAEC5-292F-4BAC-B25E-A7011F04FC9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439" name="Straight Connector 438">
            <a:extLst>
              <a:ext uri="{FF2B5EF4-FFF2-40B4-BE49-F238E27FC236}">
                <a16:creationId xmlns:a16="http://schemas.microsoft.com/office/drawing/2014/main" id="{E0E8E860-80A0-4DB8-970E-DE491F6A649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6913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4EA94A-436E-4AF8-8206-407181344D8B}"/>
              </a:ext>
            </a:extLst>
          </p:cNvPr>
          <p:cNvSpPr>
            <a:spLocks noGrp="1"/>
          </p:cNvSpPr>
          <p:nvPr>
            <p:ph type="sldNum" sz="quarter" idx="12"/>
          </p:nvPr>
        </p:nvSpPr>
        <p:spPr/>
        <p:txBody>
          <a:bodyPr/>
          <a:lstStyle/>
          <a:p>
            <a:fld id="{C73C8D7F-9C84-47C4-B132-BAD03B6622AA}" type="slidenum">
              <a:rPr lang="LID4096" smtClean="0"/>
              <a:t>57</a:t>
            </a:fld>
            <a:endParaRPr lang="LID4096" dirty="0"/>
          </a:p>
        </p:txBody>
      </p:sp>
      <p:pic>
        <p:nvPicPr>
          <p:cNvPr id="4" name="Picture 3">
            <a:extLst>
              <a:ext uri="{FF2B5EF4-FFF2-40B4-BE49-F238E27FC236}">
                <a16:creationId xmlns:a16="http://schemas.microsoft.com/office/drawing/2014/main" id="{89AFFDFB-7D9D-4CB8-88DE-D5081D165C07}"/>
              </a:ext>
            </a:extLst>
          </p:cNvPr>
          <p:cNvPicPr>
            <a:picLocks noChangeAspect="1"/>
          </p:cNvPicPr>
          <p:nvPr/>
        </p:nvPicPr>
        <p:blipFill>
          <a:blip r:embed="rId2"/>
          <a:stretch>
            <a:fillRect/>
          </a:stretch>
        </p:blipFill>
        <p:spPr>
          <a:xfrm>
            <a:off x="2412462" y="4413483"/>
            <a:ext cx="4973458" cy="2233842"/>
          </a:xfrm>
          <a:prstGeom prst="rect">
            <a:avLst/>
          </a:prstGeom>
        </p:spPr>
      </p:pic>
      <p:pic>
        <p:nvPicPr>
          <p:cNvPr id="21" name="Picture 20">
            <a:extLst>
              <a:ext uri="{FF2B5EF4-FFF2-40B4-BE49-F238E27FC236}">
                <a16:creationId xmlns:a16="http://schemas.microsoft.com/office/drawing/2014/main" id="{B74B59F0-ED5B-4B70-A5C0-249FD5D85FA7}"/>
              </a:ext>
            </a:extLst>
          </p:cNvPr>
          <p:cNvPicPr>
            <a:picLocks noChangeAspect="1"/>
          </p:cNvPicPr>
          <p:nvPr/>
        </p:nvPicPr>
        <p:blipFill rotWithShape="1">
          <a:blip r:embed="rId3"/>
          <a:srcRect l="15966"/>
          <a:stretch/>
        </p:blipFill>
        <p:spPr>
          <a:xfrm>
            <a:off x="7546319" y="2129734"/>
            <a:ext cx="1866179" cy="1811804"/>
          </a:xfrm>
          <a:prstGeom prst="rect">
            <a:avLst/>
          </a:prstGeom>
        </p:spPr>
      </p:pic>
      <p:grpSp>
        <p:nvGrpSpPr>
          <p:cNvPr id="23" name="Group 22">
            <a:extLst>
              <a:ext uri="{FF2B5EF4-FFF2-40B4-BE49-F238E27FC236}">
                <a16:creationId xmlns:a16="http://schemas.microsoft.com/office/drawing/2014/main" id="{754732E2-F971-4F6A-9A36-FD9C76616D91}"/>
              </a:ext>
            </a:extLst>
          </p:cNvPr>
          <p:cNvGrpSpPr/>
          <p:nvPr/>
        </p:nvGrpSpPr>
        <p:grpSpPr>
          <a:xfrm>
            <a:off x="2187933" y="1986137"/>
            <a:ext cx="2329139" cy="2098999"/>
            <a:chOff x="938529" y="1987954"/>
            <a:chExt cx="2888300" cy="2721798"/>
          </a:xfrm>
        </p:grpSpPr>
        <p:pic>
          <p:nvPicPr>
            <p:cNvPr id="19" name="Picture 18">
              <a:extLst>
                <a:ext uri="{FF2B5EF4-FFF2-40B4-BE49-F238E27FC236}">
                  <a16:creationId xmlns:a16="http://schemas.microsoft.com/office/drawing/2014/main" id="{D5146783-A7D2-481B-9F50-7015222B6010}"/>
                </a:ext>
              </a:extLst>
            </p:cNvPr>
            <p:cNvPicPr>
              <a:picLocks noChangeAspect="1"/>
            </p:cNvPicPr>
            <p:nvPr/>
          </p:nvPicPr>
          <p:blipFill rotWithShape="1">
            <a:blip r:embed="rId4"/>
            <a:srcRect l="6030"/>
            <a:stretch/>
          </p:blipFill>
          <p:spPr>
            <a:xfrm>
              <a:off x="1287231" y="1987954"/>
              <a:ext cx="2539598" cy="2721798"/>
            </a:xfrm>
            <a:prstGeom prst="rect">
              <a:avLst/>
            </a:prstGeom>
          </p:spPr>
        </p:pic>
        <p:pic>
          <p:nvPicPr>
            <p:cNvPr id="22" name="Picture 21">
              <a:extLst>
                <a:ext uri="{FF2B5EF4-FFF2-40B4-BE49-F238E27FC236}">
                  <a16:creationId xmlns:a16="http://schemas.microsoft.com/office/drawing/2014/main" id="{9F9726C7-AC0A-4D30-99DE-13CE34DD2B54}"/>
                </a:ext>
              </a:extLst>
            </p:cNvPr>
            <p:cNvPicPr>
              <a:picLocks noChangeAspect="1"/>
            </p:cNvPicPr>
            <p:nvPr/>
          </p:nvPicPr>
          <p:blipFill>
            <a:blip r:embed="rId5"/>
            <a:stretch>
              <a:fillRect/>
            </a:stretch>
          </p:blipFill>
          <p:spPr>
            <a:xfrm>
              <a:off x="938529" y="2617798"/>
              <a:ext cx="507302" cy="1888631"/>
            </a:xfrm>
            <a:prstGeom prst="rect">
              <a:avLst/>
            </a:prstGeom>
          </p:spPr>
        </p:pic>
      </p:grpSp>
      <p:grpSp>
        <p:nvGrpSpPr>
          <p:cNvPr id="25" name="Group 24">
            <a:extLst>
              <a:ext uri="{FF2B5EF4-FFF2-40B4-BE49-F238E27FC236}">
                <a16:creationId xmlns:a16="http://schemas.microsoft.com/office/drawing/2014/main" id="{A660A2A3-6B86-47EE-ADAE-29328CDCD91A}"/>
              </a:ext>
            </a:extLst>
          </p:cNvPr>
          <p:cNvGrpSpPr/>
          <p:nvPr/>
        </p:nvGrpSpPr>
        <p:grpSpPr>
          <a:xfrm>
            <a:off x="4981680" y="1917878"/>
            <a:ext cx="2016624" cy="2235516"/>
            <a:chOff x="4166242" y="1132009"/>
            <a:chExt cx="2500758" cy="2898821"/>
          </a:xfrm>
        </p:grpSpPr>
        <p:pic>
          <p:nvPicPr>
            <p:cNvPr id="20" name="Picture 19">
              <a:extLst>
                <a:ext uri="{FF2B5EF4-FFF2-40B4-BE49-F238E27FC236}">
                  <a16:creationId xmlns:a16="http://schemas.microsoft.com/office/drawing/2014/main" id="{B9EDA9D2-1E7D-41E0-8B8B-C5AC1CDEB1E1}"/>
                </a:ext>
              </a:extLst>
            </p:cNvPr>
            <p:cNvPicPr>
              <a:picLocks noChangeAspect="1"/>
            </p:cNvPicPr>
            <p:nvPr/>
          </p:nvPicPr>
          <p:blipFill rotWithShape="1">
            <a:blip r:embed="rId6"/>
            <a:srcRect b="1325"/>
            <a:stretch/>
          </p:blipFill>
          <p:spPr>
            <a:xfrm>
              <a:off x="4166242" y="1294417"/>
              <a:ext cx="2400831" cy="2736413"/>
            </a:xfrm>
            <a:prstGeom prst="rect">
              <a:avLst/>
            </a:prstGeom>
          </p:spPr>
        </p:pic>
        <p:sp>
          <p:nvSpPr>
            <p:cNvPr id="24" name="Rectangle 23">
              <a:extLst>
                <a:ext uri="{FF2B5EF4-FFF2-40B4-BE49-F238E27FC236}">
                  <a16:creationId xmlns:a16="http://schemas.microsoft.com/office/drawing/2014/main" id="{ACFE931C-3813-4BE1-98C5-2F869CF05351}"/>
                </a:ext>
              </a:extLst>
            </p:cNvPr>
            <p:cNvSpPr/>
            <p:nvPr/>
          </p:nvSpPr>
          <p:spPr>
            <a:xfrm>
              <a:off x="6379029" y="1132009"/>
              <a:ext cx="287971" cy="489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 name="Straight Arrow Connector 4">
            <a:extLst>
              <a:ext uri="{FF2B5EF4-FFF2-40B4-BE49-F238E27FC236}">
                <a16:creationId xmlns:a16="http://schemas.microsoft.com/office/drawing/2014/main" id="{0511BB48-FE87-4EC6-B7F3-936E99B5851B}"/>
              </a:ext>
            </a:extLst>
          </p:cNvPr>
          <p:cNvCxnSpPr>
            <a:cxnSpLocks/>
          </p:cNvCxnSpPr>
          <p:nvPr/>
        </p:nvCxnSpPr>
        <p:spPr>
          <a:xfrm flipH="1">
            <a:off x="2878219" y="3713903"/>
            <a:ext cx="802676" cy="952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FC75BC35-0B08-4EB4-8B10-CF85FDF052A7}"/>
              </a:ext>
            </a:extLst>
          </p:cNvPr>
          <p:cNvSpPr txBox="1"/>
          <p:nvPr/>
        </p:nvSpPr>
        <p:spPr>
          <a:xfrm>
            <a:off x="7358521" y="1724246"/>
            <a:ext cx="2211451"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63" name="Group 262">
            <a:extLst>
              <a:ext uri="{FF2B5EF4-FFF2-40B4-BE49-F238E27FC236}">
                <a16:creationId xmlns:a16="http://schemas.microsoft.com/office/drawing/2014/main" id="{B3F07699-EF1B-41E7-8212-94930B935E6E}"/>
              </a:ext>
            </a:extLst>
          </p:cNvPr>
          <p:cNvGrpSpPr/>
          <p:nvPr/>
        </p:nvGrpSpPr>
        <p:grpSpPr>
          <a:xfrm>
            <a:off x="7854117" y="4110489"/>
            <a:ext cx="1250581" cy="1021657"/>
            <a:chOff x="7677659" y="5715120"/>
            <a:chExt cx="1250581" cy="1021657"/>
          </a:xfrm>
        </p:grpSpPr>
        <p:sp>
          <p:nvSpPr>
            <p:cNvPr id="245" name="Freeform 180">
              <a:extLst>
                <a:ext uri="{FF2B5EF4-FFF2-40B4-BE49-F238E27FC236}">
                  <a16:creationId xmlns:a16="http://schemas.microsoft.com/office/drawing/2014/main" id="{A15EEC2B-B908-4CEF-AE74-F6CFB62EB0B2}"/>
                </a:ext>
              </a:extLst>
            </p:cNvPr>
            <p:cNvSpPr>
              <a:spLocks/>
            </p:cNvSpPr>
            <p:nvPr/>
          </p:nvSpPr>
          <p:spPr bwMode="auto">
            <a:xfrm>
              <a:off x="7735286" y="6396357"/>
              <a:ext cx="1070218" cy="340420"/>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246" name="Freihandform 55">
              <a:extLst>
                <a:ext uri="{FF2B5EF4-FFF2-40B4-BE49-F238E27FC236}">
                  <a16:creationId xmlns:a16="http://schemas.microsoft.com/office/drawing/2014/main" id="{FEC22FBA-3747-48AA-A405-A0B9275A9429}"/>
                </a:ext>
              </a:extLst>
            </p:cNvPr>
            <p:cNvSpPr/>
            <p:nvPr/>
          </p:nvSpPr>
          <p:spPr>
            <a:xfrm>
              <a:off x="7804075" y="6108532"/>
              <a:ext cx="967429" cy="49309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247" name="TextBox 246">
              <a:extLst>
                <a:ext uri="{FF2B5EF4-FFF2-40B4-BE49-F238E27FC236}">
                  <a16:creationId xmlns:a16="http://schemas.microsoft.com/office/drawing/2014/main" id="{A1732261-13BF-4C5A-8AEB-398A58D61993}"/>
                </a:ext>
              </a:extLst>
            </p:cNvPr>
            <p:cNvSpPr txBox="1"/>
            <p:nvPr/>
          </p:nvSpPr>
          <p:spPr>
            <a:xfrm>
              <a:off x="7677659" y="5715120"/>
              <a:ext cx="1250581" cy="707886"/>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sp>
        <p:nvSpPr>
          <p:cNvPr id="248" name="TextBox 247">
            <a:extLst>
              <a:ext uri="{FF2B5EF4-FFF2-40B4-BE49-F238E27FC236}">
                <a16:creationId xmlns:a16="http://schemas.microsoft.com/office/drawing/2014/main" id="{21F7DBE7-6BAD-4530-B578-E7BE92679613}"/>
              </a:ext>
            </a:extLst>
          </p:cNvPr>
          <p:cNvSpPr txBox="1"/>
          <p:nvPr/>
        </p:nvSpPr>
        <p:spPr>
          <a:xfrm>
            <a:off x="2412462" y="1641853"/>
            <a:ext cx="2006045"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49" name="TextBox 248">
            <a:extLst>
              <a:ext uri="{FF2B5EF4-FFF2-40B4-BE49-F238E27FC236}">
                <a16:creationId xmlns:a16="http://schemas.microsoft.com/office/drawing/2014/main" id="{09FC66E0-117A-45B0-ACDD-FF7EB65EA1E2}"/>
              </a:ext>
            </a:extLst>
          </p:cNvPr>
          <p:cNvSpPr txBox="1"/>
          <p:nvPr/>
        </p:nvSpPr>
        <p:spPr>
          <a:xfrm>
            <a:off x="4916408" y="1641853"/>
            <a:ext cx="1866772"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cxnSp>
        <p:nvCxnSpPr>
          <p:cNvPr id="6" name="Straight Arrow Connector 5">
            <a:extLst>
              <a:ext uri="{FF2B5EF4-FFF2-40B4-BE49-F238E27FC236}">
                <a16:creationId xmlns:a16="http://schemas.microsoft.com/office/drawing/2014/main" id="{7F488550-5437-4573-9F07-E7416CF780EF}"/>
              </a:ext>
            </a:extLst>
          </p:cNvPr>
          <p:cNvCxnSpPr>
            <a:cxnSpLocks/>
          </p:cNvCxnSpPr>
          <p:nvPr/>
        </p:nvCxnSpPr>
        <p:spPr>
          <a:xfrm flipH="1">
            <a:off x="3688630" y="3808444"/>
            <a:ext cx="1354266" cy="1823122"/>
          </a:xfrm>
          <a:prstGeom prst="straightConnector1">
            <a:avLst/>
          </a:prstGeom>
          <a:ln w="57150">
            <a:solidFill>
              <a:srgbClr val="CF58ED"/>
            </a:solidFill>
            <a:tailEnd type="triangle"/>
          </a:ln>
        </p:spPr>
        <p:style>
          <a:lnRef idx="1">
            <a:schemeClr val="accent1"/>
          </a:lnRef>
          <a:fillRef idx="0">
            <a:schemeClr val="accent1"/>
          </a:fillRef>
          <a:effectRef idx="0">
            <a:schemeClr val="accent1"/>
          </a:effectRef>
          <a:fontRef idx="minor">
            <a:schemeClr val="tx1"/>
          </a:fontRef>
        </p:style>
      </p:cxnSp>
      <p:sp>
        <p:nvSpPr>
          <p:cNvPr id="261" name="Title 1">
            <a:extLst>
              <a:ext uri="{FF2B5EF4-FFF2-40B4-BE49-F238E27FC236}">
                <a16:creationId xmlns:a16="http://schemas.microsoft.com/office/drawing/2014/main" id="{0D563334-509D-44C3-B6FC-F5412D2100B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262" name="Straight Connector 261">
            <a:extLst>
              <a:ext uri="{FF2B5EF4-FFF2-40B4-BE49-F238E27FC236}">
                <a16:creationId xmlns:a16="http://schemas.microsoft.com/office/drawing/2014/main" id="{CD781A1E-2D8C-45CD-ACC1-937B2BEA311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91960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58</a:t>
            </a:fld>
            <a:endParaRPr lang="LID4096"/>
          </a:p>
        </p:txBody>
      </p:sp>
    </p:spTree>
    <p:extLst>
      <p:ext uri="{BB962C8B-B14F-4D97-AF65-F5344CB8AC3E}">
        <p14:creationId xmlns:p14="http://schemas.microsoft.com/office/powerpoint/2010/main" val="2669775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170675-72E4-4FCA-BEB7-B0BCB70A54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t="5487" b="27549"/>
          <a:stretch/>
        </p:blipFill>
        <p:spPr bwMode="auto">
          <a:xfrm>
            <a:off x="2502131" y="3293996"/>
            <a:ext cx="5771782" cy="20560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a:t>Functional diversity quantification</a:t>
            </a:r>
            <a:endParaRPr lang="LID4096"/>
          </a:p>
        </p:txBody>
      </p:sp>
      <p:sp>
        <p:nvSpPr>
          <p:cNvPr id="14" name="Rectangle 13">
            <a:extLst>
              <a:ext uri="{FF2B5EF4-FFF2-40B4-BE49-F238E27FC236}">
                <a16:creationId xmlns:a16="http://schemas.microsoft.com/office/drawing/2014/main" id="{496638AA-FCDD-473E-A0D5-A3508082D33E}"/>
              </a:ext>
            </a:extLst>
          </p:cNvPr>
          <p:cNvSpPr/>
          <p:nvPr/>
        </p:nvSpPr>
        <p:spPr>
          <a:xfrm>
            <a:off x="3299896" y="2832331"/>
            <a:ext cx="1688283" cy="461665"/>
          </a:xfrm>
          <a:prstGeom prst="rect">
            <a:avLst/>
          </a:prstGeom>
        </p:spPr>
        <p:txBody>
          <a:bodyPr wrap="none">
            <a:spAutoFit/>
          </a:bodyPr>
          <a:lstStyle/>
          <a:p>
            <a:r>
              <a:rPr lang="de-DE" sz="2400" dirty="0" err="1"/>
              <a:t>Convex</a:t>
            </a:r>
            <a:r>
              <a:rPr lang="de-DE" sz="2400" dirty="0"/>
              <a:t> hull </a:t>
            </a:r>
            <a:endParaRPr lang="en-US" sz="2400" dirty="0"/>
          </a:p>
        </p:txBody>
      </p:sp>
      <p:sp>
        <p:nvSpPr>
          <p:cNvPr id="15" name="Rectangle 14">
            <a:extLst>
              <a:ext uri="{FF2B5EF4-FFF2-40B4-BE49-F238E27FC236}">
                <a16:creationId xmlns:a16="http://schemas.microsoft.com/office/drawing/2014/main" id="{8297751C-985C-4599-A35B-14CD71D18F33}"/>
              </a:ext>
            </a:extLst>
          </p:cNvPr>
          <p:cNvSpPr/>
          <p:nvPr/>
        </p:nvSpPr>
        <p:spPr>
          <a:xfrm>
            <a:off x="5806106" y="2745722"/>
            <a:ext cx="1872629" cy="461665"/>
          </a:xfrm>
          <a:prstGeom prst="rect">
            <a:avLst/>
          </a:prstGeom>
        </p:spPr>
        <p:txBody>
          <a:bodyPr wrap="none">
            <a:spAutoFit/>
          </a:bodyPr>
          <a:lstStyle/>
          <a:p>
            <a:r>
              <a:rPr lang="de-DE" sz="2400" dirty="0"/>
              <a:t>Hypervolume</a:t>
            </a:r>
            <a:endParaRPr lang="en-US" sz="2400" dirty="0"/>
          </a:p>
        </p:txBody>
      </p:sp>
      <p:sp>
        <p:nvSpPr>
          <p:cNvPr id="3" name="Rectangle 2">
            <a:extLst>
              <a:ext uri="{FF2B5EF4-FFF2-40B4-BE49-F238E27FC236}">
                <a16:creationId xmlns:a16="http://schemas.microsoft.com/office/drawing/2014/main" id="{789FE29D-6E83-4FC8-BC6F-0A7FB83F3A7F}"/>
              </a:ext>
            </a:extLst>
          </p:cNvPr>
          <p:cNvSpPr/>
          <p:nvPr/>
        </p:nvSpPr>
        <p:spPr>
          <a:xfrm>
            <a:off x="2254151" y="5283457"/>
            <a:ext cx="3133871" cy="589072"/>
          </a:xfrm>
          <a:prstGeom prst="rect">
            <a:avLst/>
          </a:prstGeom>
        </p:spPr>
        <p:txBody>
          <a:bodyPr wrap="none">
            <a:spAutoFit/>
          </a:bodyPr>
          <a:lstStyle/>
          <a:p>
            <a:pPr>
              <a:lnSpc>
                <a:spcPct val="150000"/>
              </a:lnSpc>
            </a:pPr>
            <a:r>
              <a:rPr lang="en-US" sz="2400" dirty="0" err="1"/>
              <a:t>Laliberté</a:t>
            </a:r>
            <a:r>
              <a:rPr lang="en-US" sz="2400" dirty="0"/>
              <a:t> et al approach</a:t>
            </a:r>
          </a:p>
        </p:txBody>
      </p:sp>
      <p:sp>
        <p:nvSpPr>
          <p:cNvPr id="17" name="Rectangle 16">
            <a:extLst>
              <a:ext uri="{FF2B5EF4-FFF2-40B4-BE49-F238E27FC236}">
                <a16:creationId xmlns:a16="http://schemas.microsoft.com/office/drawing/2014/main" id="{2CF10266-9C9E-428B-9D6F-3E6AA44E0759}"/>
              </a:ext>
            </a:extLst>
          </p:cNvPr>
          <p:cNvSpPr/>
          <p:nvPr/>
        </p:nvSpPr>
        <p:spPr>
          <a:xfrm>
            <a:off x="5674712" y="5473005"/>
            <a:ext cx="5421612" cy="1384995"/>
          </a:xfrm>
          <a:prstGeom prst="rect">
            <a:avLst/>
          </a:prstGeom>
        </p:spPr>
        <p:txBody>
          <a:bodyPr wrap="none">
            <a:spAutoFit/>
          </a:bodyPr>
          <a:lstStyle/>
          <a:p>
            <a:r>
              <a:rPr lang="de-DE" sz="2400" dirty="0"/>
              <a:t>Blonder </a:t>
            </a:r>
            <a:r>
              <a:rPr lang="en-US" sz="2400" dirty="0"/>
              <a:t>approach</a:t>
            </a:r>
          </a:p>
          <a:p>
            <a:pPr>
              <a:lnSpc>
                <a:spcPct val="150000"/>
              </a:lnSpc>
            </a:pPr>
            <a:r>
              <a:rPr lang="en-US" sz="2400" dirty="0"/>
              <a:t>It detects possible holes in the trait space.</a:t>
            </a:r>
          </a:p>
          <a:p>
            <a:endParaRPr lang="LID4096" sz="2400" dirty="0"/>
          </a:p>
        </p:txBody>
      </p:sp>
      <p:sp>
        <p:nvSpPr>
          <p:cNvPr id="4" name="Rectangle 3">
            <a:extLst>
              <a:ext uri="{FF2B5EF4-FFF2-40B4-BE49-F238E27FC236}">
                <a16:creationId xmlns:a16="http://schemas.microsoft.com/office/drawing/2014/main" id="{03A42A20-5176-4677-BA11-F8A5D9F26262}"/>
              </a:ext>
            </a:extLst>
          </p:cNvPr>
          <p:cNvSpPr/>
          <p:nvPr/>
        </p:nvSpPr>
        <p:spPr>
          <a:xfrm>
            <a:off x="0" y="1623056"/>
            <a:ext cx="6096000" cy="671851"/>
          </a:xfrm>
          <a:prstGeom prst="rect">
            <a:avLst/>
          </a:prstGeom>
        </p:spPr>
        <p:txBody>
          <a:bodyPr wrap="square">
            <a:spAutoFit/>
          </a:bodyPr>
          <a:lstStyle/>
          <a:p>
            <a:pPr lvl="1">
              <a:lnSpc>
                <a:spcPct val="150000"/>
              </a:lnSpc>
            </a:pPr>
            <a:r>
              <a:rPr lang="de-DE" sz="2800" dirty="0" err="1"/>
              <a:t>Functional</a:t>
            </a:r>
            <a:r>
              <a:rPr lang="de-DE" sz="2800" dirty="0"/>
              <a:t> </a:t>
            </a:r>
            <a:r>
              <a:rPr lang="de-DE" sz="2800" dirty="0" err="1"/>
              <a:t>richness</a:t>
            </a:r>
            <a:r>
              <a:rPr lang="de-DE" sz="2800" dirty="0"/>
              <a:t> (</a:t>
            </a:r>
            <a:r>
              <a:rPr lang="de-DE" sz="2800" dirty="0" err="1"/>
              <a:t>volume</a:t>
            </a:r>
            <a:r>
              <a:rPr lang="de-DE" sz="2800" dirty="0"/>
              <a:t>)</a:t>
            </a:r>
          </a:p>
        </p:txBody>
      </p:sp>
      <p:sp>
        <p:nvSpPr>
          <p:cNvPr id="6" name="Rectangle 5">
            <a:extLst>
              <a:ext uri="{FF2B5EF4-FFF2-40B4-BE49-F238E27FC236}">
                <a16:creationId xmlns:a16="http://schemas.microsoft.com/office/drawing/2014/main" id="{D0870070-824C-4836-8803-71D10F4E33BB}"/>
              </a:ext>
            </a:extLst>
          </p:cNvPr>
          <p:cNvSpPr/>
          <p:nvPr/>
        </p:nvSpPr>
        <p:spPr>
          <a:xfrm>
            <a:off x="9004300" y="3166657"/>
            <a:ext cx="2349500" cy="400110"/>
          </a:xfrm>
          <a:prstGeom prst="rect">
            <a:avLst/>
          </a:prstGeom>
        </p:spPr>
        <p:txBody>
          <a:bodyPr wrap="square">
            <a:spAutoFit/>
          </a:bodyPr>
          <a:lstStyle/>
          <a:p>
            <a:r>
              <a:rPr lang="en-US" sz="2000" dirty="0">
                <a:solidFill>
                  <a:srgbClr val="222222"/>
                </a:solidFill>
                <a:latin typeface="Agency FB" panose="020B0503020202020204" pitchFamily="34" charset="0"/>
              </a:rPr>
              <a:t>Blonder 2018</a:t>
            </a:r>
            <a:endParaRPr lang="LID4096" sz="2000" dirty="0">
              <a:latin typeface="Agency FB" panose="020B0503020202020204" pitchFamily="34" charset="0"/>
            </a:endParaRPr>
          </a:p>
        </p:txBody>
      </p:sp>
      <p:sp>
        <p:nvSpPr>
          <p:cNvPr id="5" name="Slide Number Placeholder 4">
            <a:extLst>
              <a:ext uri="{FF2B5EF4-FFF2-40B4-BE49-F238E27FC236}">
                <a16:creationId xmlns:a16="http://schemas.microsoft.com/office/drawing/2014/main" id="{BA5393E6-2D3B-4412-A1A9-C73C639EC828}"/>
              </a:ext>
            </a:extLst>
          </p:cNvPr>
          <p:cNvSpPr>
            <a:spLocks noGrp="1"/>
          </p:cNvSpPr>
          <p:nvPr>
            <p:ph type="sldNum" sz="quarter" idx="12"/>
          </p:nvPr>
        </p:nvSpPr>
        <p:spPr>
          <a:xfrm>
            <a:off x="9890183" y="5935803"/>
            <a:ext cx="1312025" cy="365125"/>
          </a:xfrm>
        </p:spPr>
        <p:txBody>
          <a:bodyPr/>
          <a:lstStyle/>
          <a:p>
            <a:fld id="{C73C8D7F-9C84-47C4-B132-BAD03B6622AA}" type="slidenum">
              <a:rPr lang="LID4096" smtClean="0"/>
              <a:t>59</a:t>
            </a:fld>
            <a:endParaRPr lang="LID4096"/>
          </a:p>
        </p:txBody>
      </p:sp>
      <p:cxnSp>
        <p:nvCxnSpPr>
          <p:cNvPr id="18" name="Straight Connector 17">
            <a:extLst>
              <a:ext uri="{FF2B5EF4-FFF2-40B4-BE49-F238E27FC236}">
                <a16:creationId xmlns:a16="http://schemas.microsoft.com/office/drawing/2014/main" id="{7D3A242F-5FB0-4C2C-96E5-08C151DE679A}"/>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614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C38B-8FE9-45E0-B3F5-B1683567ADD0}"/>
              </a:ext>
            </a:extLst>
          </p:cNvPr>
          <p:cNvSpPr>
            <a:spLocks noGrp="1"/>
          </p:cNvSpPr>
          <p:nvPr>
            <p:ph type="title"/>
          </p:nvPr>
        </p:nvSpPr>
        <p:spPr/>
        <p:txBody>
          <a:bodyPr/>
          <a:lstStyle/>
          <a:p>
            <a:r>
              <a:rPr lang="en-US" dirty="0"/>
              <a:t>Biodiversity facets</a:t>
            </a:r>
          </a:p>
        </p:txBody>
      </p:sp>
      <p:sp>
        <p:nvSpPr>
          <p:cNvPr id="4" name="Slide Number Placeholder 3">
            <a:extLst>
              <a:ext uri="{FF2B5EF4-FFF2-40B4-BE49-F238E27FC236}">
                <a16:creationId xmlns:a16="http://schemas.microsoft.com/office/drawing/2014/main" id="{A83EFED3-1EA6-4B17-AC4F-8F7AD713D9B5}"/>
              </a:ext>
            </a:extLst>
          </p:cNvPr>
          <p:cNvSpPr>
            <a:spLocks noGrp="1"/>
          </p:cNvSpPr>
          <p:nvPr>
            <p:ph type="sldNum" sz="quarter" idx="12"/>
          </p:nvPr>
        </p:nvSpPr>
        <p:spPr/>
        <p:txBody>
          <a:bodyPr/>
          <a:lstStyle/>
          <a:p>
            <a:fld id="{C73C8D7F-9C84-47C4-B132-BAD03B6622AA}" type="slidenum">
              <a:rPr lang="LID4096" smtClean="0"/>
              <a:t>6</a:t>
            </a:fld>
            <a:endParaRPr lang="LID4096" dirty="0"/>
          </a:p>
        </p:txBody>
      </p:sp>
      <p:sp>
        <p:nvSpPr>
          <p:cNvPr id="8" name="Content Placeholder 2">
            <a:extLst>
              <a:ext uri="{FF2B5EF4-FFF2-40B4-BE49-F238E27FC236}">
                <a16:creationId xmlns:a16="http://schemas.microsoft.com/office/drawing/2014/main" id="{A6AE9FC2-B420-4BC7-98BF-2AD33493DD14}"/>
              </a:ext>
            </a:extLst>
          </p:cNvPr>
          <p:cNvSpPr txBox="1">
            <a:spLocks/>
          </p:cNvSpPr>
          <p:nvPr/>
        </p:nvSpPr>
        <p:spPr>
          <a:xfrm>
            <a:off x="838199"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buNone/>
            </a:pPr>
            <a:endParaRPr lang="en-US" sz="2500" b="1" dirty="0"/>
          </a:p>
          <a:p>
            <a:pPr marL="0" indent="0" algn="ctr">
              <a:lnSpc>
                <a:spcPct val="160000"/>
              </a:lnSpc>
              <a:buNone/>
            </a:pPr>
            <a:r>
              <a:rPr lang="en-US" sz="3000" b="1" dirty="0"/>
              <a:t>Today we focus on the functional facet</a:t>
            </a:r>
          </a:p>
          <a:p>
            <a:pPr marL="0" indent="0" algn="ctr">
              <a:lnSpc>
                <a:spcPct val="160000"/>
              </a:lnSpc>
              <a:buNone/>
            </a:pPr>
            <a:r>
              <a:rPr lang="en-US" sz="2500" dirty="0"/>
              <a:t>Its ecological importance relates to communities and ecosystem dynamics, as well as stability, and productivity. </a:t>
            </a:r>
          </a:p>
        </p:txBody>
      </p:sp>
      <p:sp>
        <p:nvSpPr>
          <p:cNvPr id="3" name="Rectangle 2">
            <a:extLst>
              <a:ext uri="{FF2B5EF4-FFF2-40B4-BE49-F238E27FC236}">
                <a16:creationId xmlns:a16="http://schemas.microsoft.com/office/drawing/2014/main" id="{6AED2E2A-C6C0-4A11-B9F9-A77EA4D29F2D}"/>
              </a:ext>
            </a:extLst>
          </p:cNvPr>
          <p:cNvSpPr/>
          <p:nvPr/>
        </p:nvSpPr>
        <p:spPr>
          <a:xfrm>
            <a:off x="7688074" y="5829807"/>
            <a:ext cx="2484976" cy="400110"/>
          </a:xfrm>
          <a:prstGeom prst="rect">
            <a:avLst/>
          </a:prstGeom>
        </p:spPr>
        <p:txBody>
          <a:bodyPr wrap="none">
            <a:spAutoFit/>
          </a:bodyPr>
          <a:lstStyle/>
          <a:p>
            <a:r>
              <a:rPr lang="en-US" sz="2000" dirty="0">
                <a:latin typeface="Agency FB" panose="020B0503020202020204" pitchFamily="34" charset="0"/>
              </a:rPr>
              <a:t>Tilman 2001; Bello et al 2021 </a:t>
            </a:r>
          </a:p>
        </p:txBody>
      </p:sp>
    </p:spTree>
    <p:extLst>
      <p:ext uri="{BB962C8B-B14F-4D97-AF65-F5344CB8AC3E}">
        <p14:creationId xmlns:p14="http://schemas.microsoft.com/office/powerpoint/2010/main" val="2664767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dirty="0"/>
              <a:t>Functional diversity quantification</a:t>
            </a:r>
            <a:endParaRPr lang="LID4096" dirty="0"/>
          </a:p>
        </p:txBody>
      </p:sp>
      <p:pic>
        <p:nvPicPr>
          <p:cNvPr id="11" name="Picture 10">
            <a:extLst>
              <a:ext uri="{FF2B5EF4-FFF2-40B4-BE49-F238E27FC236}">
                <a16:creationId xmlns:a16="http://schemas.microsoft.com/office/drawing/2014/main" id="{6FA57730-BF6A-4393-858E-8F2451FFCA58}"/>
              </a:ext>
            </a:extLst>
          </p:cNvPr>
          <p:cNvPicPr>
            <a:picLocks noChangeAspect="1"/>
          </p:cNvPicPr>
          <p:nvPr/>
        </p:nvPicPr>
        <p:blipFill>
          <a:blip r:embed="rId3"/>
          <a:stretch>
            <a:fillRect/>
          </a:stretch>
        </p:blipFill>
        <p:spPr>
          <a:xfrm>
            <a:off x="1532212" y="2440427"/>
            <a:ext cx="4943342" cy="3526403"/>
          </a:xfrm>
          <a:prstGeom prst="rect">
            <a:avLst/>
          </a:prstGeom>
        </p:spPr>
      </p:pic>
      <p:pic>
        <p:nvPicPr>
          <p:cNvPr id="18" name="Picture 17">
            <a:extLst>
              <a:ext uri="{FF2B5EF4-FFF2-40B4-BE49-F238E27FC236}">
                <a16:creationId xmlns:a16="http://schemas.microsoft.com/office/drawing/2014/main" id="{FA3846CC-3D62-4089-A6EC-E5F7B54DDB34}"/>
              </a:ext>
            </a:extLst>
          </p:cNvPr>
          <p:cNvPicPr>
            <a:picLocks noChangeAspect="1"/>
          </p:cNvPicPr>
          <p:nvPr/>
        </p:nvPicPr>
        <p:blipFill>
          <a:blip r:embed="rId4"/>
          <a:stretch>
            <a:fillRect/>
          </a:stretch>
        </p:blipFill>
        <p:spPr>
          <a:xfrm>
            <a:off x="6864376" y="2098123"/>
            <a:ext cx="3895725" cy="3886200"/>
          </a:xfrm>
          <a:prstGeom prst="rect">
            <a:avLst/>
          </a:prstGeom>
        </p:spPr>
      </p:pic>
      <p:sp>
        <p:nvSpPr>
          <p:cNvPr id="3" name="Slide Number Placeholder 2">
            <a:extLst>
              <a:ext uri="{FF2B5EF4-FFF2-40B4-BE49-F238E27FC236}">
                <a16:creationId xmlns:a16="http://schemas.microsoft.com/office/drawing/2014/main" id="{0C05D46C-98B1-4C58-A696-1B624529B0AA}"/>
              </a:ext>
            </a:extLst>
          </p:cNvPr>
          <p:cNvSpPr>
            <a:spLocks noGrp="1"/>
          </p:cNvSpPr>
          <p:nvPr>
            <p:ph type="sldNum" sz="quarter" idx="12"/>
          </p:nvPr>
        </p:nvSpPr>
        <p:spPr>
          <a:xfrm>
            <a:off x="8723616" y="5984323"/>
            <a:ext cx="2743200" cy="365125"/>
          </a:xfrm>
        </p:spPr>
        <p:txBody>
          <a:bodyPr/>
          <a:lstStyle/>
          <a:p>
            <a:fld id="{C73C8D7F-9C84-47C4-B132-BAD03B6622AA}" type="slidenum">
              <a:rPr lang="LID4096" smtClean="0"/>
              <a:t>60</a:t>
            </a:fld>
            <a:endParaRPr lang="LID4096" dirty="0"/>
          </a:p>
        </p:txBody>
      </p:sp>
      <p:sp>
        <p:nvSpPr>
          <p:cNvPr id="4" name="Rectangle 3">
            <a:extLst>
              <a:ext uri="{FF2B5EF4-FFF2-40B4-BE49-F238E27FC236}">
                <a16:creationId xmlns:a16="http://schemas.microsoft.com/office/drawing/2014/main" id="{2287F171-A99C-4E4A-9464-77AC3A3B6319}"/>
              </a:ext>
            </a:extLst>
          </p:cNvPr>
          <p:cNvSpPr/>
          <p:nvPr/>
        </p:nvSpPr>
        <p:spPr>
          <a:xfrm>
            <a:off x="7147661" y="5966830"/>
            <a:ext cx="3512127" cy="400110"/>
          </a:xfrm>
          <a:prstGeom prst="rect">
            <a:avLst/>
          </a:prstGeom>
        </p:spPr>
        <p:txBody>
          <a:bodyPr wrap="square">
            <a:spAutoFit/>
          </a:bodyPr>
          <a:lstStyle/>
          <a:p>
            <a:pPr algn="r"/>
            <a:r>
              <a:rPr lang="en-US" sz="2000" dirty="0">
                <a:solidFill>
                  <a:srgbClr val="222222"/>
                </a:solidFill>
                <a:latin typeface="Agency FB" panose="020B0503020202020204" pitchFamily="34" charset="0"/>
              </a:rPr>
              <a:t>Blonder 2016</a:t>
            </a:r>
            <a:endParaRPr lang="LID4096" sz="2000" dirty="0">
              <a:latin typeface="Agency FB" panose="020B0503020202020204" pitchFamily="34" charset="0"/>
            </a:endParaRPr>
          </a:p>
        </p:txBody>
      </p:sp>
      <p:cxnSp>
        <p:nvCxnSpPr>
          <p:cNvPr id="8" name="Straight Connector 7">
            <a:extLst>
              <a:ext uri="{FF2B5EF4-FFF2-40B4-BE49-F238E27FC236}">
                <a16:creationId xmlns:a16="http://schemas.microsoft.com/office/drawing/2014/main" id="{3071404A-1226-4975-AF47-AB4DC8893241}"/>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Content Placeholder 5">
            <a:extLst>
              <a:ext uri="{FF2B5EF4-FFF2-40B4-BE49-F238E27FC236}">
                <a16:creationId xmlns:a16="http://schemas.microsoft.com/office/drawing/2014/main" id="{786BD823-B75C-4F81-8ED1-9377EB2357D7}"/>
              </a:ext>
            </a:extLst>
          </p:cNvPr>
          <p:cNvSpPr>
            <a:spLocks noGrp="1"/>
          </p:cNvSpPr>
          <p:nvPr>
            <p:ph idx="1"/>
          </p:nvPr>
        </p:nvSpPr>
        <p:spPr/>
        <p:txBody>
          <a:bodyPr/>
          <a:lstStyle/>
          <a:p>
            <a:pPr marL="0" indent="0">
              <a:buNone/>
            </a:pPr>
            <a:r>
              <a:rPr lang="en-US" dirty="0"/>
              <a:t>Do hypervolumes have holes?</a:t>
            </a:r>
          </a:p>
        </p:txBody>
      </p:sp>
    </p:spTree>
    <p:extLst>
      <p:ext uri="{BB962C8B-B14F-4D97-AF65-F5344CB8AC3E}">
        <p14:creationId xmlns:p14="http://schemas.microsoft.com/office/powerpoint/2010/main" val="9161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965DF937-E593-46A8-B43F-DCE38F5EF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 – Model system</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61</a:t>
            </a:fld>
            <a:endParaRPr lang="en-US"/>
          </a:p>
        </p:txBody>
      </p:sp>
      <p:pic>
        <p:nvPicPr>
          <p:cNvPr id="11" name="Picture 10">
            <a:extLst>
              <a:ext uri="{FF2B5EF4-FFF2-40B4-BE49-F238E27FC236}">
                <a16:creationId xmlns:a16="http://schemas.microsoft.com/office/drawing/2014/main" id="{8B28E8B7-5308-4B84-8CEC-42CCF59E971B}"/>
              </a:ext>
            </a:extLst>
          </p:cNvPr>
          <p:cNvPicPr>
            <a:picLocks noChangeAspect="1"/>
          </p:cNvPicPr>
          <p:nvPr/>
        </p:nvPicPr>
        <p:blipFill>
          <a:blip r:embed="rId4"/>
          <a:stretch>
            <a:fillRect/>
          </a:stretch>
        </p:blipFill>
        <p:spPr>
          <a:xfrm>
            <a:off x="1365601" y="2035424"/>
            <a:ext cx="4625543" cy="3397710"/>
          </a:xfrm>
          <a:prstGeom prst="rect">
            <a:avLst/>
          </a:prstGeom>
        </p:spPr>
      </p:pic>
      <p:sp>
        <p:nvSpPr>
          <p:cNvPr id="12" name="Rectangle 11">
            <a:extLst>
              <a:ext uri="{FF2B5EF4-FFF2-40B4-BE49-F238E27FC236}">
                <a16:creationId xmlns:a16="http://schemas.microsoft.com/office/drawing/2014/main" id="{92031658-C217-476A-9830-ACB1314B71A9}"/>
              </a:ext>
            </a:extLst>
          </p:cNvPr>
          <p:cNvSpPr/>
          <p:nvPr/>
        </p:nvSpPr>
        <p:spPr>
          <a:xfrm>
            <a:off x="4386143" y="5987018"/>
            <a:ext cx="1605001" cy="369332"/>
          </a:xfrm>
          <a:prstGeom prst="rect">
            <a:avLst/>
          </a:prstGeom>
        </p:spPr>
        <p:txBody>
          <a:bodyPr wrap="square">
            <a:spAutoFit/>
          </a:bodyPr>
          <a:lstStyle/>
          <a:p>
            <a:r>
              <a:rPr lang="en-GB" dirty="0">
                <a:latin typeface="Agency FB" panose="020B0503020202020204" pitchFamily="34" charset="0"/>
              </a:rPr>
              <a:t>Craven et al. 2019</a:t>
            </a:r>
            <a:endParaRPr lang="en-US" dirty="0">
              <a:latin typeface="Agency FB" panose="020B0503020202020204" pitchFamily="34" charset="0"/>
            </a:endParaRPr>
          </a:p>
        </p:txBody>
      </p:sp>
      <p:sp>
        <p:nvSpPr>
          <p:cNvPr id="25" name="Rectangle 24">
            <a:extLst>
              <a:ext uri="{FF2B5EF4-FFF2-40B4-BE49-F238E27FC236}">
                <a16:creationId xmlns:a16="http://schemas.microsoft.com/office/drawing/2014/main" id="{D45DDE5D-1423-4D26-AC0B-375A39BCCB31}"/>
              </a:ext>
            </a:extLst>
          </p:cNvPr>
          <p:cNvSpPr/>
          <p:nvPr/>
        </p:nvSpPr>
        <p:spPr>
          <a:xfrm>
            <a:off x="2265725" y="3089467"/>
            <a:ext cx="588623" cy="323165"/>
          </a:xfrm>
          <a:prstGeom prst="rect">
            <a:avLst/>
          </a:prstGeom>
        </p:spPr>
        <p:txBody>
          <a:bodyPr wrap="none">
            <a:spAutoFit/>
          </a:bodyPr>
          <a:lstStyle/>
          <a:p>
            <a:r>
              <a:rPr lang="en-US" sz="1500" b="1" dirty="0">
                <a:solidFill>
                  <a:srgbClr val="4F7A20"/>
                </a:solidFill>
              </a:rPr>
              <a:t>5 Ma</a:t>
            </a:r>
          </a:p>
        </p:txBody>
      </p:sp>
      <p:sp>
        <p:nvSpPr>
          <p:cNvPr id="26" name="Rectangle 25">
            <a:extLst>
              <a:ext uri="{FF2B5EF4-FFF2-40B4-BE49-F238E27FC236}">
                <a16:creationId xmlns:a16="http://schemas.microsoft.com/office/drawing/2014/main" id="{F749353E-AA20-4673-8BBF-621E856F6400}"/>
              </a:ext>
            </a:extLst>
          </p:cNvPr>
          <p:cNvSpPr/>
          <p:nvPr/>
        </p:nvSpPr>
        <p:spPr>
          <a:xfrm>
            <a:off x="4084345" y="4319852"/>
            <a:ext cx="737702" cy="323165"/>
          </a:xfrm>
          <a:prstGeom prst="rect">
            <a:avLst/>
          </a:prstGeom>
        </p:spPr>
        <p:txBody>
          <a:bodyPr wrap="none">
            <a:spAutoFit/>
          </a:bodyPr>
          <a:lstStyle/>
          <a:p>
            <a:r>
              <a:rPr lang="en-US" sz="1500" b="1" dirty="0">
                <a:solidFill>
                  <a:srgbClr val="4F7A20"/>
                </a:solidFill>
              </a:rPr>
              <a:t>0.5 Ma</a:t>
            </a:r>
          </a:p>
        </p:txBody>
      </p:sp>
      <p:sp>
        <p:nvSpPr>
          <p:cNvPr id="27" name="Rectangle 26">
            <a:extLst>
              <a:ext uri="{FF2B5EF4-FFF2-40B4-BE49-F238E27FC236}">
                <a16:creationId xmlns:a16="http://schemas.microsoft.com/office/drawing/2014/main" id="{ED2A6181-B309-412E-8225-E368A0B5A54C}"/>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cxnSp>
        <p:nvCxnSpPr>
          <p:cNvPr id="28" name="Straight Connector 27">
            <a:extLst>
              <a:ext uri="{FF2B5EF4-FFF2-40B4-BE49-F238E27FC236}">
                <a16:creationId xmlns:a16="http://schemas.microsoft.com/office/drawing/2014/main" id="{25964FE4-2A13-42C0-947C-ED0A48C2155F}"/>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44144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Islands</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62</a:t>
            </a:fld>
            <a:endParaRPr lang="en-US"/>
          </a:p>
        </p:txBody>
      </p:sp>
      <p:pic>
        <p:nvPicPr>
          <p:cNvPr id="7" name="Picture 6">
            <a:extLst>
              <a:ext uri="{FF2B5EF4-FFF2-40B4-BE49-F238E27FC236}">
                <a16:creationId xmlns:a16="http://schemas.microsoft.com/office/drawing/2014/main" id="{D9511832-45F6-4CB2-8078-095DF1F190C4}"/>
              </a:ext>
            </a:extLst>
          </p:cNvPr>
          <p:cNvPicPr>
            <a:picLocks noChangeAspect="1"/>
          </p:cNvPicPr>
          <p:nvPr/>
        </p:nvPicPr>
        <p:blipFill>
          <a:blip r:embed="rId3"/>
          <a:stretch>
            <a:fillRect/>
          </a:stretch>
        </p:blipFill>
        <p:spPr>
          <a:xfrm>
            <a:off x="1369862" y="1914279"/>
            <a:ext cx="3568704" cy="2338926"/>
          </a:xfrm>
          <a:prstGeom prst="rect">
            <a:avLst/>
          </a:prstGeom>
        </p:spPr>
      </p:pic>
      <p:sp>
        <p:nvSpPr>
          <p:cNvPr id="28" name="Rectangle 27">
            <a:extLst>
              <a:ext uri="{FF2B5EF4-FFF2-40B4-BE49-F238E27FC236}">
                <a16:creationId xmlns:a16="http://schemas.microsoft.com/office/drawing/2014/main" id="{4245996E-326D-48E1-BBEF-CDBB26EE22C2}"/>
              </a:ext>
            </a:extLst>
          </p:cNvPr>
          <p:cNvSpPr/>
          <p:nvPr/>
        </p:nvSpPr>
        <p:spPr>
          <a:xfrm>
            <a:off x="1369862" y="3416300"/>
            <a:ext cx="3345931" cy="923330"/>
          </a:xfrm>
          <a:prstGeom prst="rect">
            <a:avLst/>
          </a:prstGeom>
        </p:spPr>
        <p:txBody>
          <a:bodyPr wrap="square">
            <a:spAutoFit/>
          </a:bodyPr>
          <a:lstStyle/>
          <a:p>
            <a:r>
              <a:rPr lang="en-US" dirty="0">
                <a:solidFill>
                  <a:schemeClr val="bg1"/>
                </a:solidFill>
              </a:rPr>
              <a:t>Mount of Tears </a:t>
            </a:r>
            <a:r>
              <a:rPr lang="en-US" dirty="0" err="1">
                <a:solidFill>
                  <a:schemeClr val="bg1"/>
                </a:solidFill>
              </a:rPr>
              <a:t>Kaua’I</a:t>
            </a:r>
            <a:endParaRPr lang="en-US" dirty="0">
              <a:solidFill>
                <a:schemeClr val="bg1"/>
              </a:solidFill>
            </a:endParaRPr>
          </a:p>
          <a:p>
            <a:r>
              <a:rPr lang="en-US" dirty="0">
                <a:solidFill>
                  <a:schemeClr val="bg1"/>
                </a:solidFill>
              </a:rPr>
              <a:t>&gt; 11000 mm of rainfall annually</a:t>
            </a:r>
          </a:p>
          <a:p>
            <a:endParaRPr lang="en-US" dirty="0"/>
          </a:p>
        </p:txBody>
      </p:sp>
      <p:sp>
        <p:nvSpPr>
          <p:cNvPr id="46" name="Rectangle 45">
            <a:extLst>
              <a:ext uri="{FF2B5EF4-FFF2-40B4-BE49-F238E27FC236}">
                <a16:creationId xmlns:a16="http://schemas.microsoft.com/office/drawing/2014/main" id="{64DBC90E-8BAB-4925-80CB-7E443972DF83}"/>
              </a:ext>
            </a:extLst>
          </p:cNvPr>
          <p:cNvSpPr/>
          <p:nvPr/>
        </p:nvSpPr>
        <p:spPr>
          <a:xfrm>
            <a:off x="411335" y="6356903"/>
            <a:ext cx="4098232" cy="215444"/>
          </a:xfrm>
          <a:prstGeom prst="rect">
            <a:avLst/>
          </a:prstGeom>
        </p:spPr>
        <p:txBody>
          <a:bodyPr wrap="square">
            <a:spAutoFit/>
          </a:bodyPr>
          <a:lstStyle/>
          <a:p>
            <a:pPr lvl="0" defTabSz="914400">
              <a:defRPr/>
            </a:pPr>
            <a:r>
              <a:rPr lang="de-DE" sz="800" dirty="0"/>
              <a:t>https://www.amusingplanet.com/2013/06/wall-of-tears-mount-waialeale-hawaii.html</a:t>
            </a:r>
          </a:p>
        </p:txBody>
      </p:sp>
      <p:pic>
        <p:nvPicPr>
          <p:cNvPr id="5" name="Picture 4">
            <a:extLst>
              <a:ext uri="{FF2B5EF4-FFF2-40B4-BE49-F238E27FC236}">
                <a16:creationId xmlns:a16="http://schemas.microsoft.com/office/drawing/2014/main" id="{FB226379-A25B-4E71-860C-F2CE66A3E4C1}"/>
              </a:ext>
            </a:extLst>
          </p:cNvPr>
          <p:cNvPicPr>
            <a:picLocks noChangeAspect="1"/>
          </p:cNvPicPr>
          <p:nvPr/>
        </p:nvPicPr>
        <p:blipFill rotWithShape="1">
          <a:blip r:embed="rId4"/>
          <a:srcRect l="5394" r="9616"/>
          <a:stretch/>
        </p:blipFill>
        <p:spPr>
          <a:xfrm>
            <a:off x="1353908" y="4135291"/>
            <a:ext cx="3584658" cy="2170393"/>
          </a:xfrm>
          <a:prstGeom prst="rect">
            <a:avLst/>
          </a:prstGeom>
        </p:spPr>
      </p:pic>
      <p:sp>
        <p:nvSpPr>
          <p:cNvPr id="6" name="Rectangle 5">
            <a:extLst>
              <a:ext uri="{FF2B5EF4-FFF2-40B4-BE49-F238E27FC236}">
                <a16:creationId xmlns:a16="http://schemas.microsoft.com/office/drawing/2014/main" id="{BFFB4C2F-2A9E-4C48-A4F3-1A09A54F2996}"/>
              </a:ext>
            </a:extLst>
          </p:cNvPr>
          <p:cNvSpPr/>
          <p:nvPr/>
        </p:nvSpPr>
        <p:spPr>
          <a:xfrm>
            <a:off x="3259437" y="5659353"/>
            <a:ext cx="1675652" cy="646331"/>
          </a:xfrm>
          <a:prstGeom prst="rect">
            <a:avLst/>
          </a:prstGeom>
        </p:spPr>
        <p:txBody>
          <a:bodyPr wrap="none">
            <a:spAutoFit/>
          </a:bodyPr>
          <a:lstStyle/>
          <a:p>
            <a:pPr algn="r"/>
            <a:r>
              <a:rPr lang="en-GB" dirty="0" err="1">
                <a:solidFill>
                  <a:schemeClr val="bg1"/>
                </a:solidFill>
              </a:rPr>
              <a:t>Auwahi</a:t>
            </a:r>
            <a:r>
              <a:rPr lang="en-GB" dirty="0">
                <a:solidFill>
                  <a:schemeClr val="bg1"/>
                </a:solidFill>
              </a:rPr>
              <a:t> Dryland</a:t>
            </a:r>
          </a:p>
          <a:p>
            <a:pPr algn="r"/>
            <a:r>
              <a:rPr lang="en-GB" b="0" i="0" dirty="0">
                <a:solidFill>
                  <a:schemeClr val="bg1"/>
                </a:solidFill>
                <a:effectLst/>
              </a:rPr>
              <a:t>Maui </a:t>
            </a:r>
          </a:p>
        </p:txBody>
      </p:sp>
      <p:cxnSp>
        <p:nvCxnSpPr>
          <p:cNvPr id="26" name="Straight Connector 25">
            <a:extLst>
              <a:ext uri="{FF2B5EF4-FFF2-40B4-BE49-F238E27FC236}">
                <a16:creationId xmlns:a16="http://schemas.microsoft.com/office/drawing/2014/main" id="{10961900-5750-4D54-AA82-AFD2FEBC22D0}"/>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7"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6460366A-A528-4D73-854C-D7830126B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1F58D700-5703-40AA-9EE6-3F0A58C0EDAA}"/>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spTree>
    <p:extLst>
      <p:ext uri="{BB962C8B-B14F-4D97-AF65-F5344CB8AC3E}">
        <p14:creationId xmlns:p14="http://schemas.microsoft.com/office/powerpoint/2010/main" val="397236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C0B5BF-81BA-47DA-9B63-9DBA50FE7C9C}"/>
              </a:ext>
            </a:extLst>
          </p:cNvPr>
          <p:cNvSpPr>
            <a:spLocks noGrp="1"/>
          </p:cNvSpPr>
          <p:nvPr>
            <p:ph type="sldNum" sz="quarter" idx="12"/>
          </p:nvPr>
        </p:nvSpPr>
        <p:spPr/>
        <p:txBody>
          <a:bodyPr/>
          <a:lstStyle/>
          <a:p>
            <a:fld id="{24637C22-C979-4AF9-9F87-581FAA3759D8}" type="slidenum">
              <a:rPr lang="en-US" smtClean="0"/>
              <a:t>63</a:t>
            </a:fld>
            <a:endParaRPr lang="en-US"/>
          </a:p>
        </p:txBody>
      </p:sp>
      <p:sp>
        <p:nvSpPr>
          <p:cNvPr id="7" name="Content Placeholder 6">
            <a:extLst>
              <a:ext uri="{FF2B5EF4-FFF2-40B4-BE49-F238E27FC236}">
                <a16:creationId xmlns:a16="http://schemas.microsoft.com/office/drawing/2014/main" id="{D732351C-DEF0-4B79-981C-AF566B5C9BE8}"/>
              </a:ext>
            </a:extLst>
          </p:cNvPr>
          <p:cNvSpPr>
            <a:spLocks noGrp="1"/>
          </p:cNvSpPr>
          <p:nvPr>
            <p:ph idx="4294967295"/>
          </p:nvPr>
        </p:nvSpPr>
        <p:spPr>
          <a:xfrm>
            <a:off x="4828804" y="2391248"/>
            <a:ext cx="6316662" cy="2075504"/>
          </a:xfrm>
        </p:spPr>
        <p:txBody>
          <a:bodyPr>
            <a:normAutofit/>
          </a:bodyPr>
          <a:lstStyle/>
          <a:p>
            <a:pPr marL="0" indent="0">
              <a:lnSpc>
                <a:spcPct val="150000"/>
              </a:lnSpc>
              <a:buNone/>
            </a:pPr>
            <a:r>
              <a:rPr lang="en-US" sz="2500" dirty="0">
                <a:solidFill>
                  <a:schemeClr val="tx1"/>
                </a:solidFill>
              </a:rPr>
              <a:t>How does the environment, in terms of rain, affect or shape the functional diversity of Hawaiian forests?</a:t>
            </a:r>
          </a:p>
        </p:txBody>
      </p:sp>
      <p:sp>
        <p:nvSpPr>
          <p:cNvPr id="8" name="Rectangle 7">
            <a:extLst>
              <a:ext uri="{FF2B5EF4-FFF2-40B4-BE49-F238E27FC236}">
                <a16:creationId xmlns:a16="http://schemas.microsoft.com/office/drawing/2014/main" id="{77F2F0B9-BBC4-497D-9E6C-51E83D66FCD3}"/>
              </a:ext>
            </a:extLst>
          </p:cNvPr>
          <p:cNvSpPr/>
          <p:nvPr/>
        </p:nvSpPr>
        <p:spPr>
          <a:xfrm>
            <a:off x="1046534" y="2667556"/>
            <a:ext cx="3045385" cy="713272"/>
          </a:xfrm>
          <a:prstGeom prst="rect">
            <a:avLst/>
          </a:prstGeom>
        </p:spPr>
        <p:txBody>
          <a:bodyPr wrap="none">
            <a:spAutoFit/>
          </a:bodyPr>
          <a:lstStyle/>
          <a:p>
            <a:pPr>
              <a:lnSpc>
                <a:spcPct val="150000"/>
              </a:lnSpc>
            </a:pPr>
            <a:r>
              <a:rPr lang="en-US" sz="3000" dirty="0"/>
              <a:t>Research question</a:t>
            </a:r>
          </a:p>
        </p:txBody>
      </p:sp>
      <p:cxnSp>
        <p:nvCxnSpPr>
          <p:cNvPr id="9" name="Straight Connector 8">
            <a:extLst>
              <a:ext uri="{FF2B5EF4-FFF2-40B4-BE49-F238E27FC236}">
                <a16:creationId xmlns:a16="http://schemas.microsoft.com/office/drawing/2014/main" id="{EC81E8EA-23B3-4C42-8C55-9606AAACC7F7}"/>
              </a:ext>
            </a:extLst>
          </p:cNvPr>
          <p:cNvCxnSpPr>
            <a:cxnSpLocks/>
          </p:cNvCxnSpPr>
          <p:nvPr/>
        </p:nvCxnSpPr>
        <p:spPr>
          <a:xfrm>
            <a:off x="4383287" y="1809560"/>
            <a:ext cx="0" cy="3061969"/>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6461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a:t>
            </a:r>
            <a:r>
              <a:rPr lang="de-DE" dirty="0"/>
              <a:t> </a:t>
            </a:r>
            <a:r>
              <a:rPr lang="en-US" dirty="0"/>
              <a:t>to estimate functional diversity</a:t>
            </a:r>
            <a:r>
              <a:rPr lang="de-DE" dirty="0"/>
              <a:t>?</a:t>
            </a:r>
            <a:r>
              <a:rPr lang="de-DE" sz="3000" dirty="0"/>
              <a:t> </a:t>
            </a:r>
            <a:endParaRPr lang="en-US" sz="3000" dirty="0"/>
          </a:p>
        </p:txBody>
      </p:sp>
      <p:sp>
        <p:nvSpPr>
          <p:cNvPr id="3" name="Content Placeholder 2"/>
          <p:cNvSpPr>
            <a:spLocks noGrp="1"/>
          </p:cNvSpPr>
          <p:nvPr>
            <p:ph idx="1"/>
          </p:nvPr>
        </p:nvSpPr>
        <p:spPr>
          <a:xfrm>
            <a:off x="838200" y="1825625"/>
            <a:ext cx="4232800" cy="4351338"/>
          </a:xfrm>
        </p:spPr>
        <p:txBody>
          <a:bodyPr>
            <a:normAutofit/>
          </a:bodyPr>
          <a:lstStyle/>
          <a:p>
            <a:pPr>
              <a:lnSpc>
                <a:spcPct val="150000"/>
              </a:lnSpc>
            </a:pPr>
            <a:r>
              <a:rPr lang="de-DE" sz="2400" dirty="0"/>
              <a:t>Prepare your data</a:t>
            </a:r>
          </a:p>
          <a:p>
            <a:pPr lvl="1">
              <a:lnSpc>
                <a:spcPct val="150000"/>
              </a:lnSpc>
            </a:pPr>
            <a:r>
              <a:rPr lang="de-DE" dirty="0"/>
              <a:t>Species by </a:t>
            </a:r>
            <a:r>
              <a:rPr lang="de-DE" dirty="0" err="1"/>
              <a:t>trait</a:t>
            </a:r>
            <a:r>
              <a:rPr lang="de-DE" dirty="0"/>
              <a:t> Matrix</a:t>
            </a:r>
          </a:p>
          <a:p>
            <a:pPr lvl="1">
              <a:lnSpc>
                <a:spcPct val="150000"/>
              </a:lnSpc>
            </a:pPr>
            <a:r>
              <a:rPr lang="de-DE" sz="2400" dirty="0"/>
              <a:t>z –log </a:t>
            </a:r>
            <a:r>
              <a:rPr lang="en-US" sz="2400" dirty="0"/>
              <a:t>transformations</a:t>
            </a:r>
          </a:p>
          <a:p>
            <a:pPr>
              <a:lnSpc>
                <a:spcPct val="150000"/>
              </a:lnSpc>
            </a:pPr>
            <a:r>
              <a:rPr lang="de-DE" sz="2400" dirty="0"/>
              <a:t>Deal with missing values</a:t>
            </a:r>
          </a:p>
          <a:p>
            <a:pPr lvl="1">
              <a:lnSpc>
                <a:spcPct val="150000"/>
              </a:lnSpc>
            </a:pPr>
            <a:r>
              <a:rPr lang="de-DE" dirty="0"/>
              <a:t>E.g., use trait imputation</a:t>
            </a:r>
          </a:p>
          <a:p>
            <a:pPr lvl="1">
              <a:lnSpc>
                <a:spcPct val="150000"/>
              </a:lnSpc>
            </a:pPr>
            <a:endParaRPr lang="de-DE" dirty="0"/>
          </a:p>
          <a:p>
            <a:pPr>
              <a:lnSpc>
                <a:spcPct val="150000"/>
              </a:lnSpc>
            </a:pPr>
            <a:endParaRPr lang="de-DE" sz="2400" dirty="0"/>
          </a:p>
        </p:txBody>
      </p:sp>
      <p:pic>
        <p:nvPicPr>
          <p:cNvPr id="7" name="Picture 6"/>
          <p:cNvPicPr>
            <a:picLocks noChangeAspect="1"/>
          </p:cNvPicPr>
          <p:nvPr/>
        </p:nvPicPr>
        <p:blipFill>
          <a:blip r:embed="rId3"/>
          <a:stretch>
            <a:fillRect/>
          </a:stretch>
        </p:blipFill>
        <p:spPr>
          <a:xfrm>
            <a:off x="4984485" y="1965774"/>
            <a:ext cx="6516162" cy="3867530"/>
          </a:xfrm>
          <a:prstGeom prst="rect">
            <a:avLst/>
          </a:prstGeom>
        </p:spPr>
      </p:pic>
      <p:sp>
        <p:nvSpPr>
          <p:cNvPr id="6" name="Slide Number Placeholder 5">
            <a:extLst>
              <a:ext uri="{FF2B5EF4-FFF2-40B4-BE49-F238E27FC236}">
                <a16:creationId xmlns:a16="http://schemas.microsoft.com/office/drawing/2014/main" id="{1ABFF184-BFFB-4A8E-BAF6-1D21F22660EE}"/>
              </a:ext>
            </a:extLst>
          </p:cNvPr>
          <p:cNvSpPr>
            <a:spLocks noGrp="1"/>
          </p:cNvSpPr>
          <p:nvPr>
            <p:ph type="sldNum" sz="quarter" idx="12"/>
          </p:nvPr>
        </p:nvSpPr>
        <p:spPr/>
        <p:txBody>
          <a:bodyPr/>
          <a:lstStyle/>
          <a:p>
            <a:fld id="{C73C8D7F-9C84-47C4-B132-BAD03B6622AA}" type="slidenum">
              <a:rPr lang="LID4096" smtClean="0"/>
              <a:t>64</a:t>
            </a:fld>
            <a:endParaRPr lang="LID4096"/>
          </a:p>
        </p:txBody>
      </p:sp>
      <p:cxnSp>
        <p:nvCxnSpPr>
          <p:cNvPr id="8" name="Straight Connector 7">
            <a:extLst>
              <a:ext uri="{FF2B5EF4-FFF2-40B4-BE49-F238E27FC236}">
                <a16:creationId xmlns:a16="http://schemas.microsoft.com/office/drawing/2014/main" id="{F76C5F1C-5D6B-4279-8373-BE768B7898C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5" name="Oval 4"/>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1</a:t>
            </a:r>
            <a:endParaRPr lang="en-US" sz="2000" b="1" dirty="0"/>
          </a:p>
        </p:txBody>
      </p:sp>
    </p:spTree>
    <p:extLst>
      <p:ext uri="{BB962C8B-B14F-4D97-AF65-F5344CB8AC3E}">
        <p14:creationId xmlns:p14="http://schemas.microsoft.com/office/powerpoint/2010/main" val="1652351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838200" y="1825625"/>
            <a:ext cx="5386330" cy="4351338"/>
          </a:xfrm>
        </p:spPr>
        <p:txBody>
          <a:bodyPr>
            <a:normAutofit/>
          </a:bodyPr>
          <a:lstStyle/>
          <a:p>
            <a:pPr>
              <a:lnSpc>
                <a:spcPct val="150000"/>
              </a:lnSpc>
            </a:pPr>
            <a:r>
              <a:rPr lang="de-DE" sz="2400" dirty="0"/>
              <a:t>Reduce dimensionality using PCA analysis.</a:t>
            </a:r>
          </a:p>
          <a:p>
            <a:pPr>
              <a:lnSpc>
                <a:spcPct val="150000"/>
              </a:lnSpc>
            </a:pPr>
            <a:r>
              <a:rPr lang="de-DE" sz="2400" dirty="0"/>
              <a:t>Use the first 3 </a:t>
            </a:r>
            <a:r>
              <a:rPr lang="de-DE" sz="2400" dirty="0" err="1"/>
              <a:t>components</a:t>
            </a:r>
            <a:r>
              <a:rPr lang="de-DE" sz="2400" dirty="0"/>
              <a:t> to estimate hypervolumes. </a:t>
            </a:r>
          </a:p>
          <a:p>
            <a:pPr>
              <a:lnSpc>
                <a:spcPct val="150000"/>
              </a:lnSpc>
            </a:pPr>
            <a:r>
              <a:rPr lang="de-DE" sz="2400" dirty="0"/>
              <a:t>Or decide which traits will be included in the analysis (orthogonal traits?). </a:t>
            </a:r>
          </a:p>
          <a:p>
            <a:pPr marL="0" indent="0">
              <a:lnSpc>
                <a:spcPct val="150000"/>
              </a:lnSpc>
              <a:buNone/>
            </a:pPr>
            <a:endParaRPr lang="de-DE" sz="2400" dirty="0"/>
          </a:p>
          <a:p>
            <a:pPr>
              <a:lnSpc>
                <a:spcPct val="150000"/>
              </a:lnSpc>
            </a:pPr>
            <a:endParaRPr lang="de-DE" sz="2400" dirty="0"/>
          </a:p>
        </p:txBody>
      </p:sp>
      <p:sp>
        <p:nvSpPr>
          <p:cNvPr id="6" name="TextBox 5"/>
          <p:cNvSpPr txBox="1"/>
          <p:nvPr/>
        </p:nvSpPr>
        <p:spPr>
          <a:xfrm>
            <a:off x="6598703" y="5713453"/>
            <a:ext cx="4755097" cy="646331"/>
          </a:xfrm>
          <a:prstGeom prst="rect">
            <a:avLst/>
          </a:prstGeom>
          <a:noFill/>
        </p:spPr>
        <p:txBody>
          <a:bodyPr wrap="square" rtlCol="0">
            <a:spAutoFit/>
          </a:bodyPr>
          <a:lstStyle/>
          <a:p>
            <a:r>
              <a:rPr lang="de-DE" dirty="0"/>
              <a:t>PCA analysis using 10 plant traits and 439 native species of Tenerife island. </a:t>
            </a:r>
            <a:endParaRPr lang="en-US" dirty="0"/>
          </a:p>
        </p:txBody>
      </p:sp>
      <p:grpSp>
        <p:nvGrpSpPr>
          <p:cNvPr id="9" name="Group 8"/>
          <p:cNvGrpSpPr/>
          <p:nvPr/>
        </p:nvGrpSpPr>
        <p:grpSpPr>
          <a:xfrm>
            <a:off x="6834130" y="1464646"/>
            <a:ext cx="4164070" cy="4238469"/>
            <a:chOff x="6224530" y="1823107"/>
            <a:chExt cx="3617970" cy="387749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093"/>
            <a:stretch/>
          </p:blipFill>
          <p:spPr>
            <a:xfrm>
              <a:off x="6224530" y="1823107"/>
              <a:ext cx="3617970" cy="3877490"/>
            </a:xfrm>
            <a:prstGeom prst="rect">
              <a:avLst/>
            </a:prstGeom>
          </p:spPr>
        </p:pic>
        <p:pic>
          <p:nvPicPr>
            <p:cNvPr id="8" name="Picture 7"/>
            <p:cNvPicPr>
              <a:picLocks noChangeAspect="1"/>
            </p:cNvPicPr>
            <p:nvPr/>
          </p:nvPicPr>
          <p:blipFill>
            <a:blip r:embed="rId4"/>
            <a:stretch>
              <a:fillRect/>
            </a:stretch>
          </p:blipFill>
          <p:spPr>
            <a:xfrm>
              <a:off x="9061871" y="2291548"/>
              <a:ext cx="540133" cy="1357632"/>
            </a:xfrm>
            <a:prstGeom prst="rect">
              <a:avLst/>
            </a:prstGeom>
          </p:spPr>
        </p:pic>
      </p:grpSp>
      <p:sp>
        <p:nvSpPr>
          <p:cNvPr id="5" name="Slide Number Placeholder 4">
            <a:extLst>
              <a:ext uri="{FF2B5EF4-FFF2-40B4-BE49-F238E27FC236}">
                <a16:creationId xmlns:a16="http://schemas.microsoft.com/office/drawing/2014/main" id="{099515C8-9EDF-4C6D-9C94-911F218B6A94}"/>
              </a:ext>
            </a:extLst>
          </p:cNvPr>
          <p:cNvSpPr>
            <a:spLocks noGrp="1"/>
          </p:cNvSpPr>
          <p:nvPr>
            <p:ph type="sldNum" sz="quarter" idx="12"/>
          </p:nvPr>
        </p:nvSpPr>
        <p:spPr/>
        <p:txBody>
          <a:bodyPr/>
          <a:lstStyle/>
          <a:p>
            <a:fld id="{C73C8D7F-9C84-47C4-B132-BAD03B6622AA}" type="slidenum">
              <a:rPr lang="LID4096" smtClean="0"/>
              <a:t>65</a:t>
            </a:fld>
            <a:endParaRPr lang="LID4096"/>
          </a:p>
        </p:txBody>
      </p:sp>
      <p:cxnSp>
        <p:nvCxnSpPr>
          <p:cNvPr id="11" name="Straight Connector 10">
            <a:extLst>
              <a:ext uri="{FF2B5EF4-FFF2-40B4-BE49-F238E27FC236}">
                <a16:creationId xmlns:a16="http://schemas.microsoft.com/office/drawing/2014/main" id="{1319301E-730E-472B-929B-E5182A20112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0" name="Oval 9"/>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2</a:t>
            </a:r>
            <a:endParaRPr lang="en-US" sz="2000" b="1" dirty="0"/>
          </a:p>
        </p:txBody>
      </p:sp>
    </p:spTree>
    <p:extLst>
      <p:ext uri="{BB962C8B-B14F-4D97-AF65-F5344CB8AC3E}">
        <p14:creationId xmlns:p14="http://schemas.microsoft.com/office/powerpoint/2010/main" val="2493465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1787766" y="1890712"/>
            <a:ext cx="9423400" cy="4465638"/>
          </a:xfrm>
        </p:spPr>
        <p:txBody>
          <a:bodyPr>
            <a:noAutofit/>
          </a:bodyPr>
          <a:lstStyle/>
          <a:p>
            <a:pPr marL="0" indent="0">
              <a:lnSpc>
                <a:spcPct val="150000"/>
              </a:lnSpc>
              <a:buNone/>
            </a:pPr>
            <a:r>
              <a:rPr lang="de-DE" sz="2400" dirty="0" err="1"/>
              <a:t>library</a:t>
            </a:r>
            <a:r>
              <a:rPr lang="de-DE" sz="2400" dirty="0"/>
              <a:t>(</a:t>
            </a:r>
            <a:r>
              <a:rPr lang="de-DE" sz="2400" dirty="0" err="1"/>
              <a:t>hypervolume</a:t>
            </a:r>
            <a:r>
              <a:rPr lang="de-DE" sz="2400" dirty="0"/>
              <a:t>) </a:t>
            </a:r>
            <a:r>
              <a:rPr lang="en-US" sz="2400" dirty="0"/>
              <a:t>estimation functional diversity</a:t>
            </a:r>
            <a:endParaRPr lang="de-DE" sz="2400" dirty="0"/>
          </a:p>
          <a:p>
            <a:pPr marL="457200" indent="-457200">
              <a:lnSpc>
                <a:spcPct val="150000"/>
              </a:lnSpc>
              <a:buAutoNum type="arabicPeriod"/>
            </a:pPr>
            <a:r>
              <a:rPr lang="en-US" sz="2400" dirty="0"/>
              <a:t>Principal coordinates analysis is performed on the species-species distance matrix. </a:t>
            </a:r>
          </a:p>
          <a:p>
            <a:pPr marL="457200" indent="-457200">
              <a:lnSpc>
                <a:spcPct val="150000"/>
              </a:lnSpc>
              <a:buAutoNum type="arabicPeriod"/>
            </a:pPr>
            <a:r>
              <a:rPr lang="en-US" sz="2400" dirty="0"/>
              <a:t>The resulting PCA axes are used as the new ‘traits’ to compute the three indices Functional richness, evenness and dispersion</a:t>
            </a:r>
          </a:p>
          <a:p>
            <a:pPr marL="0" indent="0">
              <a:lnSpc>
                <a:spcPct val="150000"/>
              </a:lnSpc>
              <a:buNone/>
            </a:pPr>
            <a:endParaRPr lang="en-US" sz="2400" dirty="0"/>
          </a:p>
          <a:p>
            <a:pPr marL="0" indent="0">
              <a:lnSpc>
                <a:spcPct val="150000"/>
              </a:lnSpc>
              <a:buNone/>
            </a:pPr>
            <a:r>
              <a:rPr lang="de-DE" sz="2400" dirty="0"/>
              <a:t>https://benjaminblonder.org/hypervolume_faq.html</a:t>
            </a:r>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en-US" sz="2400" dirty="0"/>
          </a:p>
        </p:txBody>
      </p:sp>
      <p:sp>
        <p:nvSpPr>
          <p:cNvPr id="4" name="Slide Number Placeholder 3">
            <a:extLst>
              <a:ext uri="{FF2B5EF4-FFF2-40B4-BE49-F238E27FC236}">
                <a16:creationId xmlns:a16="http://schemas.microsoft.com/office/drawing/2014/main" id="{11B0D37B-AB42-409D-AE13-14877B563740}"/>
              </a:ext>
            </a:extLst>
          </p:cNvPr>
          <p:cNvSpPr>
            <a:spLocks noGrp="1"/>
          </p:cNvSpPr>
          <p:nvPr>
            <p:ph type="sldNum" sz="quarter" idx="12"/>
          </p:nvPr>
        </p:nvSpPr>
        <p:spPr/>
        <p:txBody>
          <a:bodyPr/>
          <a:lstStyle/>
          <a:p>
            <a:fld id="{C73C8D7F-9C84-47C4-B132-BAD03B6622AA}" type="slidenum">
              <a:rPr lang="LID4096" smtClean="0"/>
              <a:t>66</a:t>
            </a:fld>
            <a:endParaRPr lang="LID4096"/>
          </a:p>
        </p:txBody>
      </p:sp>
      <p:cxnSp>
        <p:nvCxnSpPr>
          <p:cNvPr id="7" name="Straight Connector 6">
            <a:extLst>
              <a:ext uri="{FF2B5EF4-FFF2-40B4-BE49-F238E27FC236}">
                <a16:creationId xmlns:a16="http://schemas.microsoft.com/office/drawing/2014/main" id="{B2EC080F-766F-4297-888F-EEF52FA77A8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Oval 5"/>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3</a:t>
            </a:r>
            <a:endParaRPr lang="en-US" sz="2000" b="1" dirty="0"/>
          </a:p>
        </p:txBody>
      </p:sp>
    </p:spTree>
    <p:extLst>
      <p:ext uri="{BB962C8B-B14F-4D97-AF65-F5344CB8AC3E}">
        <p14:creationId xmlns:p14="http://schemas.microsoft.com/office/powerpoint/2010/main" val="17763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E4A6E6-ADF0-4A2D-9C5D-7888B2723D6D}"/>
              </a:ext>
            </a:extLst>
          </p:cNvPr>
          <p:cNvPicPr>
            <a:picLocks noChangeAspect="1"/>
          </p:cNvPicPr>
          <p:nvPr/>
        </p:nvPicPr>
        <p:blipFill>
          <a:blip r:embed="rId3"/>
          <a:stretch>
            <a:fillRect/>
          </a:stretch>
        </p:blipFill>
        <p:spPr>
          <a:xfrm>
            <a:off x="7139295" y="2143968"/>
            <a:ext cx="4511961" cy="3297202"/>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 in their environment</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7</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63544" y="5566777"/>
            <a:ext cx="5263464" cy="400110"/>
          </a:xfrm>
          <a:prstGeom prst="rect">
            <a:avLst/>
          </a:prstGeom>
        </p:spPr>
        <p:txBody>
          <a:bodyPr wrap="square">
            <a:spAutoFit/>
          </a:bodyPr>
          <a:lstStyle/>
          <a:p>
            <a:pPr algn="ctr"/>
            <a:r>
              <a:rPr lang="en-US" sz="2000" dirty="0">
                <a:latin typeface="+mn-lt"/>
              </a:rPr>
              <a:t>Theory of evolution (Darwin 1859, Galápagos) </a:t>
            </a:r>
          </a:p>
        </p:txBody>
      </p:sp>
    </p:spTree>
    <p:extLst>
      <p:ext uri="{BB962C8B-B14F-4D97-AF65-F5344CB8AC3E}">
        <p14:creationId xmlns:p14="http://schemas.microsoft.com/office/powerpoint/2010/main" val="253519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396B56-390F-41BF-9897-37ED12FD7DCC}"/>
              </a:ext>
            </a:extLst>
          </p:cNvPr>
          <p:cNvPicPr>
            <a:picLocks noChangeAspect="1"/>
          </p:cNvPicPr>
          <p:nvPr/>
        </p:nvPicPr>
        <p:blipFill>
          <a:blip r:embed="rId3"/>
          <a:stretch>
            <a:fillRect/>
          </a:stretch>
        </p:blipFill>
        <p:spPr>
          <a:xfrm>
            <a:off x="7139295" y="1874339"/>
            <a:ext cx="4511961" cy="3678983"/>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8</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63544" y="5566777"/>
            <a:ext cx="5263464" cy="400110"/>
          </a:xfrm>
          <a:prstGeom prst="rect">
            <a:avLst/>
          </a:prstGeom>
        </p:spPr>
        <p:txBody>
          <a:bodyPr wrap="square">
            <a:spAutoFit/>
          </a:bodyPr>
          <a:lstStyle/>
          <a:p>
            <a:pPr algn="ctr"/>
            <a:r>
              <a:rPr lang="en-US" sz="2000" dirty="0">
                <a:latin typeface="+mn-lt"/>
              </a:rPr>
              <a:t>Theory of evolution (Darwin 1859, Galápagos) </a:t>
            </a:r>
          </a:p>
        </p:txBody>
      </p:sp>
      <p:sp>
        <p:nvSpPr>
          <p:cNvPr id="5" name="Rectangle 4">
            <a:extLst>
              <a:ext uri="{FF2B5EF4-FFF2-40B4-BE49-F238E27FC236}">
                <a16:creationId xmlns:a16="http://schemas.microsoft.com/office/drawing/2014/main" id="{425BD20A-D4C3-432F-82EC-A1F6516285C9}"/>
              </a:ext>
            </a:extLst>
          </p:cNvPr>
          <p:cNvSpPr/>
          <p:nvPr/>
        </p:nvSpPr>
        <p:spPr>
          <a:xfrm>
            <a:off x="0" y="6611779"/>
            <a:ext cx="3070071" cy="246221"/>
          </a:xfrm>
          <a:prstGeom prst="rect">
            <a:avLst/>
          </a:prstGeom>
        </p:spPr>
        <p:txBody>
          <a:bodyPr wrap="none">
            <a:spAutoFit/>
          </a:bodyPr>
          <a:lstStyle/>
          <a:p>
            <a:r>
              <a:rPr lang="en-US" sz="1000" dirty="0">
                <a:solidFill>
                  <a:schemeClr val="bg1">
                    <a:lumMod val="50000"/>
                  </a:schemeClr>
                </a:solidFill>
              </a:rPr>
              <a:t>https://www.yourgenome.org/facts/what-is-evolution/</a:t>
            </a:r>
          </a:p>
        </p:txBody>
      </p:sp>
    </p:spTree>
    <p:extLst>
      <p:ext uri="{BB962C8B-B14F-4D97-AF65-F5344CB8AC3E}">
        <p14:creationId xmlns:p14="http://schemas.microsoft.com/office/powerpoint/2010/main" val="360167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1085-2821-4C80-A164-C50A0174FB58}"/>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051B6A4C-F8C9-4650-99CA-B410F3BF8885}"/>
              </a:ext>
            </a:extLst>
          </p:cNvPr>
          <p:cNvSpPr>
            <a:spLocks noGrp="1"/>
          </p:cNvSpPr>
          <p:nvPr>
            <p:ph idx="1"/>
          </p:nvPr>
        </p:nvSpPr>
        <p:spPr>
          <a:xfrm>
            <a:off x="838199" y="1825625"/>
            <a:ext cx="10515599" cy="4351338"/>
          </a:xfrm>
        </p:spPr>
        <p:txBody>
          <a:bodyPr>
            <a:normAutofit/>
          </a:bodyPr>
          <a:lstStyle/>
          <a:p>
            <a:pPr>
              <a:lnSpc>
                <a:spcPct val="150000"/>
              </a:lnSpc>
            </a:pPr>
            <a:r>
              <a:rPr lang="en-US" sz="2500" dirty="0"/>
              <a:t>“</a:t>
            </a:r>
            <a:r>
              <a:rPr lang="en-US" sz="2500" u="sng" dirty="0"/>
              <a:t>Function</a:t>
            </a:r>
            <a:r>
              <a:rPr lang="en-US" sz="2500" dirty="0"/>
              <a:t>” (the action of performing) </a:t>
            </a:r>
          </a:p>
          <a:p>
            <a:pPr lvl="1">
              <a:lnSpc>
                <a:spcPct val="150000"/>
              </a:lnSpc>
            </a:pPr>
            <a:r>
              <a:rPr lang="en-US" sz="2100" dirty="0"/>
              <a:t>Relates to the role of organisms in their environment</a:t>
            </a:r>
          </a:p>
          <a:p>
            <a:pPr lvl="1">
              <a:lnSpc>
                <a:spcPct val="150000"/>
              </a:lnSpc>
            </a:pPr>
            <a:r>
              <a:rPr lang="en-US" sz="2100" dirty="0"/>
              <a:t>Reflects natural selection (environmental filters or competition) on an organism</a:t>
            </a:r>
          </a:p>
          <a:p>
            <a:pPr>
              <a:lnSpc>
                <a:spcPct val="150000"/>
              </a:lnSpc>
            </a:pPr>
            <a:r>
              <a:rPr lang="en-US" sz="2500" dirty="0"/>
              <a:t>“</a:t>
            </a:r>
            <a:r>
              <a:rPr lang="en-US" sz="2500" u="sng" dirty="0"/>
              <a:t>Function</a:t>
            </a:r>
            <a:r>
              <a:rPr lang="en-US" sz="2500" dirty="0"/>
              <a:t>” specific activity carried out by part of a whole or by the whole itself, e.g., species and ecosystems (scale)</a:t>
            </a:r>
          </a:p>
          <a:p>
            <a:pPr>
              <a:lnSpc>
                <a:spcPct val="150000"/>
              </a:lnSpc>
            </a:pPr>
            <a:endParaRPr lang="en-US" sz="2500" dirty="0"/>
          </a:p>
        </p:txBody>
      </p:sp>
      <p:sp>
        <p:nvSpPr>
          <p:cNvPr id="4" name="Slide Number Placeholder 3">
            <a:extLst>
              <a:ext uri="{FF2B5EF4-FFF2-40B4-BE49-F238E27FC236}">
                <a16:creationId xmlns:a16="http://schemas.microsoft.com/office/drawing/2014/main" id="{C2F7A4C2-3202-43FF-A922-57B6C15A58BA}"/>
              </a:ext>
            </a:extLst>
          </p:cNvPr>
          <p:cNvSpPr>
            <a:spLocks noGrp="1"/>
          </p:cNvSpPr>
          <p:nvPr>
            <p:ph type="sldNum" sz="quarter" idx="12"/>
          </p:nvPr>
        </p:nvSpPr>
        <p:spPr/>
        <p:txBody>
          <a:bodyPr/>
          <a:lstStyle/>
          <a:p>
            <a:fld id="{C73C8D7F-9C84-47C4-B132-BAD03B6622AA}" type="slidenum">
              <a:rPr lang="LID4096" smtClean="0"/>
              <a:t>9</a:t>
            </a:fld>
            <a:endParaRPr lang="LID4096" dirty="0"/>
          </a:p>
        </p:txBody>
      </p:sp>
      <p:sp>
        <p:nvSpPr>
          <p:cNvPr id="6" name="Rectangle 5">
            <a:extLst>
              <a:ext uri="{FF2B5EF4-FFF2-40B4-BE49-F238E27FC236}">
                <a16:creationId xmlns:a16="http://schemas.microsoft.com/office/drawing/2014/main" id="{078D09C8-030C-4BBF-A015-EEFEA00610FB}"/>
              </a:ext>
            </a:extLst>
          </p:cNvPr>
          <p:cNvSpPr/>
          <p:nvPr/>
        </p:nvSpPr>
        <p:spPr>
          <a:xfrm>
            <a:off x="3357745" y="5897325"/>
            <a:ext cx="7738016" cy="369332"/>
          </a:xfrm>
          <a:prstGeom prst="rect">
            <a:avLst/>
          </a:prstGeom>
        </p:spPr>
        <p:txBody>
          <a:bodyPr wrap="none">
            <a:spAutoFit/>
          </a:bodyPr>
          <a:lstStyle/>
          <a:p>
            <a:r>
              <a:rPr lang="en-US" dirty="0" err="1">
                <a:latin typeface="Agency FB" panose="020B0503020202020204" pitchFamily="34" charset="0"/>
              </a:rPr>
              <a:t>Calow</a:t>
            </a:r>
            <a:r>
              <a:rPr lang="en-US" dirty="0">
                <a:latin typeface="Agency FB" panose="020B0503020202020204" pitchFamily="34" charset="0"/>
              </a:rPr>
              <a:t>, P. 1987. Towards a Definition of Functional Ecology. Functional Ecology, 1(1), 57; Garnier et al 2016</a:t>
            </a:r>
          </a:p>
        </p:txBody>
      </p:sp>
      <p:sp>
        <p:nvSpPr>
          <p:cNvPr id="7" name="Rectangle 6">
            <a:extLst>
              <a:ext uri="{FF2B5EF4-FFF2-40B4-BE49-F238E27FC236}">
                <a16:creationId xmlns:a16="http://schemas.microsoft.com/office/drawing/2014/main" id="{09F402D4-30C8-43BA-B90C-8BBE8E6CC099}"/>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956747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5337</Words>
  <Application>Microsoft Office PowerPoint</Application>
  <PresentationFormat>Widescreen</PresentationFormat>
  <Paragraphs>704</Paragraphs>
  <Slides>66</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Agency FB</vt:lpstr>
      <vt:lpstr>-apple-system</vt:lpstr>
      <vt:lpstr>arial</vt:lpstr>
      <vt:lpstr>arial</vt:lpstr>
      <vt:lpstr>Baekmuk Gulim</vt:lpstr>
      <vt:lpstr>Calibri</vt:lpstr>
      <vt:lpstr>Calibri Light</vt:lpstr>
      <vt:lpstr>Harding</vt:lpstr>
      <vt:lpstr>Proxima Nova Semibold</vt:lpstr>
      <vt:lpstr>Source Sans Pro</vt:lpstr>
      <vt:lpstr>Times New Roman</vt:lpstr>
      <vt:lpstr>Office Theme</vt:lpstr>
      <vt:lpstr>Functional diversity  Paola Barajas paola.barajas@idiv.de</vt:lpstr>
      <vt:lpstr>Plan of the day</vt:lpstr>
      <vt:lpstr>Biodiversity facets</vt:lpstr>
      <vt:lpstr>Biodiversity facets</vt:lpstr>
      <vt:lpstr>Biodiversity facets</vt:lpstr>
      <vt:lpstr>Biodiversity facets</vt:lpstr>
      <vt:lpstr>Functional ecology</vt:lpstr>
      <vt:lpstr>Functional ecology</vt:lpstr>
      <vt:lpstr>Functional ecology</vt:lpstr>
      <vt:lpstr>Functional ecology</vt:lpstr>
      <vt:lpstr>Functional ecology</vt:lpstr>
      <vt:lpstr>PowerPoint Presentation</vt:lpstr>
      <vt:lpstr>PowerPoint Presentation</vt:lpstr>
      <vt:lpstr>Plan of the day</vt:lpstr>
      <vt:lpstr>Traits and trait-based ecology</vt:lpstr>
      <vt:lpstr>Trait-based functional ecology</vt:lpstr>
      <vt:lpstr>PowerPoint Presentation</vt:lpstr>
      <vt:lpstr>Functional traits</vt:lpstr>
      <vt:lpstr>Functional traits              Ecological functions</vt:lpstr>
      <vt:lpstr>Trait-based functional ecology</vt:lpstr>
      <vt:lpstr>Trade-offs… because plants cannot do it all </vt:lpstr>
      <vt:lpstr>Plant ecological strategies </vt:lpstr>
      <vt:lpstr>Functional Traits + Ecology = Trait-based ecology</vt:lpstr>
      <vt:lpstr>Trait-based ecology</vt:lpstr>
      <vt:lpstr>Trait-based ecology</vt:lpstr>
      <vt:lpstr>PowerPoint Presentation</vt:lpstr>
      <vt:lpstr>PowerPoint Presentation</vt:lpstr>
      <vt:lpstr>Challenges when working with traits</vt:lpstr>
      <vt:lpstr>Take home messages</vt:lpstr>
      <vt:lpstr>Take home message</vt:lpstr>
      <vt:lpstr>PowerPoint Presentation</vt:lpstr>
      <vt:lpstr>Plan of the day</vt:lpstr>
      <vt:lpstr>PowerPoint Presentation</vt:lpstr>
      <vt:lpstr>PowerPoint Presentation</vt:lpstr>
      <vt:lpstr>Chao et al – Distance-based approach </vt:lpstr>
      <vt:lpstr>Recap about Hill numbers</vt:lpstr>
      <vt:lpstr>How are functionally distinct species defined?</vt:lpstr>
      <vt:lpstr>PowerPoint Presentation</vt:lpstr>
      <vt:lpstr>Level of threshold distinctiveness</vt:lpstr>
      <vt:lpstr>PowerPoint Presentation</vt:lpstr>
      <vt:lpstr>PowerPoint Presentation</vt:lpstr>
      <vt:lpstr>Let’s do an exercise!</vt:lpstr>
      <vt:lpstr>Hawaiian Forest Plot Data by Craven et al 2018</vt:lpstr>
      <vt:lpstr>Hawaiian Forest Plot Data by Craven et al 2018</vt:lpstr>
      <vt:lpstr>PowerPoint Presentation</vt:lpstr>
      <vt:lpstr>PowerPoint Presentation</vt:lpstr>
      <vt:lpstr>Trait-value-based approach</vt:lpstr>
      <vt:lpstr>Species trait values - univariate analysis</vt:lpstr>
      <vt:lpstr>Species trait values - multivariate analysis</vt:lpstr>
      <vt:lpstr>Species trait combinations</vt:lpstr>
      <vt:lpstr>Functional diversity quantification</vt:lpstr>
      <vt:lpstr>Functional diversity quantification</vt:lpstr>
      <vt:lpstr>Functional diversity components</vt:lpstr>
      <vt:lpstr>Functional diversity components</vt:lpstr>
      <vt:lpstr>Functional diversity components</vt:lpstr>
      <vt:lpstr>PowerPoint Presentation</vt:lpstr>
      <vt:lpstr>PowerPoint Presentation</vt:lpstr>
      <vt:lpstr>Let’s do an exercise!</vt:lpstr>
      <vt:lpstr>Functional diversity quantification</vt:lpstr>
      <vt:lpstr>Functional diversity quantification</vt:lpstr>
      <vt:lpstr>Hawaiian Island – Model system</vt:lpstr>
      <vt:lpstr>Hawaiian Islands</vt:lpstr>
      <vt:lpstr>PowerPoint Presentation</vt:lpstr>
      <vt:lpstr>How to estimate functional diversity? </vt:lpstr>
      <vt:lpstr>How to estimate functional diversity? </vt:lpstr>
      <vt:lpstr>How to estimate functional diversity?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diversity</dc:title>
  <dc:creator>Barajas, Paola</dc:creator>
  <cp:lastModifiedBy>Barajas, Paola</cp:lastModifiedBy>
  <cp:revision>1547</cp:revision>
  <dcterms:created xsi:type="dcterms:W3CDTF">2021-01-18T12:16:44Z</dcterms:created>
  <dcterms:modified xsi:type="dcterms:W3CDTF">2023-01-27T09:47:41Z</dcterms:modified>
</cp:coreProperties>
</file>